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1"/>
  </p:sldMasterIdLst>
  <p:notesMasterIdLst>
    <p:notesMasterId r:id="rId53"/>
  </p:notesMasterIdLst>
  <p:sldIdLst>
    <p:sldId id="258" r:id="rId2"/>
    <p:sldId id="669" r:id="rId3"/>
    <p:sldId id="550" r:id="rId4"/>
    <p:sldId id="670" r:id="rId5"/>
    <p:sldId id="567" r:id="rId6"/>
    <p:sldId id="563" r:id="rId7"/>
    <p:sldId id="405" r:id="rId8"/>
    <p:sldId id="467" r:id="rId9"/>
    <p:sldId id="659" r:id="rId10"/>
    <p:sldId id="661" r:id="rId11"/>
    <p:sldId id="592" r:id="rId12"/>
    <p:sldId id="433" r:id="rId13"/>
    <p:sldId id="653" r:id="rId14"/>
    <p:sldId id="668" r:id="rId15"/>
    <p:sldId id="646" r:id="rId16"/>
    <p:sldId id="647" r:id="rId17"/>
    <p:sldId id="509" r:id="rId18"/>
    <p:sldId id="645" r:id="rId19"/>
    <p:sldId id="511" r:id="rId20"/>
    <p:sldId id="570" r:id="rId21"/>
    <p:sldId id="513" r:id="rId22"/>
    <p:sldId id="388" r:id="rId23"/>
    <p:sldId id="561" r:id="rId24"/>
    <p:sldId id="638" r:id="rId25"/>
    <p:sldId id="503" r:id="rId26"/>
    <p:sldId id="571" r:id="rId27"/>
    <p:sldId id="572" r:id="rId28"/>
    <p:sldId id="662" r:id="rId29"/>
    <p:sldId id="340" r:id="rId30"/>
    <p:sldId id="663" r:id="rId31"/>
    <p:sldId id="536" r:id="rId32"/>
    <p:sldId id="549" r:id="rId33"/>
    <p:sldId id="528" r:id="rId34"/>
    <p:sldId id="493" r:id="rId35"/>
    <p:sldId id="343" r:id="rId36"/>
    <p:sldId id="539" r:id="rId37"/>
    <p:sldId id="540" r:id="rId38"/>
    <p:sldId id="543" r:id="rId39"/>
    <p:sldId id="648" r:id="rId40"/>
    <p:sldId id="649" r:id="rId41"/>
    <p:sldId id="565" r:id="rId42"/>
    <p:sldId id="637" r:id="rId43"/>
    <p:sldId id="656" r:id="rId44"/>
    <p:sldId id="657" r:id="rId45"/>
    <p:sldId id="658" r:id="rId46"/>
    <p:sldId id="665" r:id="rId47"/>
    <p:sldId id="671" r:id="rId48"/>
    <p:sldId id="664" r:id="rId49"/>
    <p:sldId id="276" r:id="rId50"/>
    <p:sldId id="404" r:id="rId51"/>
    <p:sldId id="501"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non, Abbey J [CFSPH]" initials="CAJ[" lastIdx="12" clrIdx="0">
    <p:extLst>
      <p:ext uri="{19B8F6BF-5375-455C-9EA6-DF929625EA0E}">
        <p15:presenceInfo xmlns:p15="http://schemas.microsoft.com/office/powerpoint/2012/main" userId="S-1-5-21-1659004503-1450960922-1606980848-597732" providerId="AD"/>
      </p:ext>
    </p:extLst>
  </p:cmAuthor>
  <p:cmAuthor id="2" name="Heather Fowler" initials="HF" lastIdx="41" clrIdx="1">
    <p:extLst>
      <p:ext uri="{19B8F6BF-5375-455C-9EA6-DF929625EA0E}">
        <p15:presenceInfo xmlns:p15="http://schemas.microsoft.com/office/powerpoint/2012/main" userId="S-1-5-21-497448293-280194978-1469997231-9191" providerId="AD"/>
      </p:ext>
    </p:extLst>
  </p:cmAuthor>
  <p:cmAuthor id="3" name="Sheila Dressman" initials="SD" lastIdx="4" clrIdx="2">
    <p:extLst>
      <p:ext uri="{19B8F6BF-5375-455C-9EA6-DF929625EA0E}">
        <p15:presenceInfo xmlns:p15="http://schemas.microsoft.com/office/powerpoint/2012/main" userId="Sheila Dressm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CC3A"/>
    <a:srgbClr val="37471E"/>
    <a:srgbClr val="000000"/>
    <a:srgbClr val="012F04"/>
    <a:srgbClr val="2F120D"/>
    <a:srgbClr val="0068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097" autoAdjust="0"/>
    <p:restoredTop sz="63810" autoAdjust="0"/>
  </p:normalViewPr>
  <p:slideViewPr>
    <p:cSldViewPr snapToGrid="0" snapToObjects="1">
      <p:cViewPr varScale="1">
        <p:scale>
          <a:sx n="79" d="100"/>
          <a:sy n="79" d="100"/>
        </p:scale>
        <p:origin x="2152" y="192"/>
      </p:cViewPr>
      <p:guideLst>
        <p:guide orient="horz" pos="2160"/>
        <p:guide pos="2880"/>
      </p:guideLst>
    </p:cSldViewPr>
  </p:slideViewPr>
  <p:outlineViewPr>
    <p:cViewPr>
      <p:scale>
        <a:sx n="33" d="100"/>
        <a:sy n="33" d="100"/>
      </p:scale>
      <p:origin x="0" y="-7954"/>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p:scale>
          <a:sx n="175" d="100"/>
          <a:sy n="175" d="100"/>
        </p:scale>
        <p:origin x="-2352" y="6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4B5A7A-0402-4E41-9865-5294D18DBA7B}" type="datetimeFigureOut">
              <a:rPr lang="en-US" smtClean="0"/>
              <a:pPr/>
              <a:t>8/21/19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711DF6-FBF7-4A45-90FF-EC4E346A2D7A}" type="slidenum">
              <a:rPr lang="en-US" smtClean="0"/>
              <a:pPr/>
              <a:t>‹#›</a:t>
            </a:fld>
            <a:endParaRPr lang="en-US" dirty="0"/>
          </a:p>
        </p:txBody>
      </p:sp>
    </p:spTree>
    <p:extLst>
      <p:ext uri="{BB962C8B-B14F-4D97-AF65-F5344CB8AC3E}">
        <p14:creationId xmlns:p14="http://schemas.microsoft.com/office/powerpoint/2010/main" val="12160684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library.pork.org/media/?mediaId=ADC40992-FA2B-4F50-B20EA2FE6DAD02CE"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a:latin typeface="Calibri" charset="0"/>
                <a:ea typeface="ＭＳ Ｐゴシック" charset="0"/>
                <a:cs typeface="ＭＳ Ｐゴシック" charset="0"/>
              </a:rPr>
              <a:t>My name is __________________________________. I‘m a</a:t>
            </a:r>
            <a:r>
              <a:rPr lang="en-US" baseline="0" dirty="0">
                <a:latin typeface="Calibri" charset="0"/>
                <a:ea typeface="ＭＳ Ｐゴシック" charset="0"/>
                <a:cs typeface="ＭＳ Ｐゴシック" charset="0"/>
              </a:rPr>
              <a:t> swine veterinarian. My background is _______________________.</a:t>
            </a:r>
          </a:p>
          <a:p>
            <a:pPr eaLnBrk="1" hangingPunct="1">
              <a:spcBef>
                <a:spcPct val="0"/>
              </a:spcBef>
            </a:pPr>
            <a:endParaRPr lang="en-US" baseline="0" dirty="0">
              <a:latin typeface="Calibri" charset="0"/>
              <a:ea typeface="ＭＳ Ｐゴシック" charset="0"/>
              <a:cs typeface="ＭＳ Ｐゴシック"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baseline="0" dirty="0">
                <a:latin typeface="Calibri" charset="0"/>
                <a:ea typeface="ＭＳ Ｐゴシック" charset="0"/>
                <a:cs typeface="ＭＳ Ｐゴシック" charset="0"/>
              </a:rPr>
              <a:t>I’m here today to lead a discussion about how </a:t>
            </a:r>
            <a:r>
              <a:rPr lang="en-US" sz="1200" kern="1200" baseline="0" dirty="0">
                <a:solidFill>
                  <a:schemeClr val="tx1"/>
                </a:solidFill>
                <a:effectLst/>
                <a:latin typeface="+mn-lt"/>
                <a:ea typeface="+mn-ea"/>
                <a:cs typeface="+mn-cs"/>
              </a:rPr>
              <a:t>v</a:t>
            </a:r>
            <a:r>
              <a:rPr lang="en-US" sz="1200" kern="1200" dirty="0">
                <a:solidFill>
                  <a:schemeClr val="tx1"/>
                </a:solidFill>
                <a:effectLst/>
                <a:latin typeface="+mn-lt"/>
                <a:ea typeface="+mn-ea"/>
                <a:cs typeface="+mn-cs"/>
              </a:rPr>
              <a:t>eterinary medicine is both vital to advancements in animal health and a driving force in food safety – a key concern of consumers today.</a:t>
            </a:r>
          </a:p>
          <a:p>
            <a:pPr eaLnBrk="1" hangingPunct="1">
              <a:spcBef>
                <a:spcPct val="0"/>
              </a:spcBef>
            </a:pPr>
            <a:endParaRPr lang="en-US" baseline="0" dirty="0">
              <a:latin typeface="Calibri" charset="0"/>
              <a:ea typeface="ＭＳ Ｐゴシック" charset="0"/>
              <a:cs typeface="ＭＳ Ｐゴシック" charset="0"/>
            </a:endParaRPr>
          </a:p>
          <a:p>
            <a:pPr marL="0" marR="0" indent="0" algn="l" defTabSz="457200" rtl="0" eaLnBrk="1" fontAlgn="auto" latinLnBrk="0" hangingPunct="1">
              <a:lnSpc>
                <a:spcPct val="100000"/>
              </a:lnSpc>
              <a:spcBef>
                <a:spcPct val="0"/>
              </a:spcBef>
              <a:spcAft>
                <a:spcPts val="0"/>
              </a:spcAft>
              <a:buClrTx/>
              <a:buSzTx/>
              <a:buFontTx/>
              <a:buNone/>
              <a:tabLst/>
              <a:defRPr/>
            </a:pPr>
            <a:r>
              <a:rPr lang="is-IS" u="none" baseline="0" dirty="0">
                <a:latin typeface="Calibri" charset="0"/>
                <a:ea typeface="ＭＳ Ｐゴシック" charset="0"/>
                <a:cs typeface="ＭＳ Ｐゴシック" charset="0"/>
              </a:rPr>
              <a:t>And I‘ll demonsrate both by showing how advancements in food animal veterinary medicine and science-based farming practices have driven one of the most significant improvements in animal health and food safety in the last 60 years. </a:t>
            </a:r>
            <a:endParaRPr lang="en-US" b="1" i="1" u="none" dirty="0">
              <a:latin typeface="Calibri" pitchFamily="-106" charset="0"/>
              <a:ea typeface="ＭＳ Ｐゴシック" pitchFamily="-106" charset="-128"/>
              <a:cs typeface="ＭＳ Ｐゴシック" pitchFamily="-106" charset="-128"/>
            </a:endParaRPr>
          </a:p>
          <a:p>
            <a:pPr eaLnBrk="1" hangingPunct="1"/>
            <a:endParaRPr lang="en-US" b="1" i="1" dirty="0">
              <a:latin typeface="Calibri" pitchFamily="-106" charset="0"/>
              <a:ea typeface="ＭＳ Ｐゴシック" pitchFamily="-106" charset="-128"/>
              <a:cs typeface="ＭＳ Ｐゴシック" pitchFamily="-106" charset="-128"/>
            </a:endParaRPr>
          </a:p>
          <a:p>
            <a:pPr eaLnBrk="1" hangingPunct="1"/>
            <a:endParaRPr lang="en-US" b="1" i="1" dirty="0">
              <a:latin typeface="Calibri" pitchFamily="-106" charset="0"/>
              <a:ea typeface="ＭＳ Ｐゴシック" pitchFamily="-106" charset="-128"/>
              <a:cs typeface="ＭＳ Ｐゴシック" pitchFamily="-106" charset="-128"/>
            </a:endParaRPr>
          </a:p>
          <a:p>
            <a:pPr eaLnBrk="1" hangingPunct="1"/>
            <a:r>
              <a:rPr lang="en-US" b="0" i="0" dirty="0">
                <a:latin typeface="Calibri" pitchFamily="-106" charset="0"/>
                <a:ea typeface="ＭＳ Ｐゴシック" pitchFamily="-106" charset="-128"/>
                <a:cs typeface="ＭＳ Ｐゴシック" pitchFamily="-106" charset="-128"/>
              </a:rPr>
              <a:t>Swine Veterinarian/Food Safety Presentation –</a:t>
            </a:r>
            <a:r>
              <a:rPr lang="en-US" b="0" i="0" baseline="0" dirty="0">
                <a:latin typeface="Calibri" pitchFamily="-106" charset="0"/>
                <a:ea typeface="ＭＳ Ｐゴシック" pitchFamily="-106" charset="-128"/>
                <a:cs typeface="ＭＳ Ｐゴシック" pitchFamily="-106" charset="-128"/>
              </a:rPr>
              <a:t>  VFT Version – August 7, 2019</a:t>
            </a:r>
            <a:endParaRPr lang="en-US" b="0" i="0" u="sng" dirty="0"/>
          </a:p>
        </p:txBody>
      </p:sp>
      <p:sp>
        <p:nvSpPr>
          <p:cNvPr id="4" name="Slide Number Placeholder 3"/>
          <p:cNvSpPr>
            <a:spLocks noGrp="1"/>
          </p:cNvSpPr>
          <p:nvPr>
            <p:ph type="sldNum" sz="quarter" idx="10"/>
          </p:nvPr>
        </p:nvSpPr>
        <p:spPr/>
        <p:txBody>
          <a:bodyPr/>
          <a:lstStyle/>
          <a:p>
            <a:fld id="{77711DF6-FBF7-4A45-90FF-EC4E346A2D7A}" type="slidenum">
              <a:rPr lang="en-US" smtClean="0"/>
              <a:pPr/>
              <a:t>1</a:t>
            </a:fld>
            <a:endParaRPr lang="en-US" dirty="0"/>
          </a:p>
        </p:txBody>
      </p:sp>
    </p:spTree>
    <p:extLst>
      <p:ext uri="{BB962C8B-B14F-4D97-AF65-F5344CB8AC3E}">
        <p14:creationId xmlns:p14="http://schemas.microsoft.com/office/powerpoint/2010/main" val="3061104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Veterinarians are also on the front lines to protect against Foreign Animal Diseases (FAD)</a:t>
            </a:r>
          </a:p>
          <a:p>
            <a:endParaRPr lang="en-US" dirty="0"/>
          </a:p>
          <a:p>
            <a:endParaRPr lang="en-US" dirty="0"/>
          </a:p>
          <a:p>
            <a:r>
              <a:rPr lang="en-US" dirty="0"/>
              <a:t>When a FAD is identified the state veterinarian will be first in command to:</a:t>
            </a:r>
          </a:p>
          <a:p>
            <a:pPr marL="171450" indent="-171450">
              <a:buFont typeface="Arial" panose="020B0604020202020204" pitchFamily="34" charset="0"/>
              <a:buChar char="•"/>
            </a:pPr>
            <a:r>
              <a:rPr lang="en-US" dirty="0"/>
              <a:t>Shutdown all national livestock movements for 72 hours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Continue to lockdown movement in  states where FAD identified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Open states for livestock movement in states where it’s confirmed FAD is not detected</a:t>
            </a:r>
          </a:p>
          <a:p>
            <a:endParaRPr lang="en-US" dirty="0"/>
          </a:p>
          <a:p>
            <a:endParaRPr lang="en-US" dirty="0"/>
          </a:p>
        </p:txBody>
      </p:sp>
      <p:sp>
        <p:nvSpPr>
          <p:cNvPr id="4" name="Slide Number Placeholder 3"/>
          <p:cNvSpPr>
            <a:spLocks noGrp="1"/>
          </p:cNvSpPr>
          <p:nvPr>
            <p:ph type="sldNum" sz="quarter" idx="5"/>
          </p:nvPr>
        </p:nvSpPr>
        <p:spPr/>
        <p:txBody>
          <a:bodyPr/>
          <a:lstStyle/>
          <a:p>
            <a:fld id="{77711DF6-FBF7-4A45-90FF-EC4E346A2D7A}" type="slidenum">
              <a:rPr lang="en-US" smtClean="0"/>
              <a:pPr/>
              <a:t>10</a:t>
            </a:fld>
            <a:endParaRPr lang="en-US" dirty="0"/>
          </a:p>
        </p:txBody>
      </p:sp>
    </p:spTree>
    <p:extLst>
      <p:ext uri="{BB962C8B-B14F-4D97-AF65-F5344CB8AC3E}">
        <p14:creationId xmlns:p14="http://schemas.microsoft.com/office/powerpoint/2010/main" val="294227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Right now veterinarians along with a multitude of federal, state and local agencies are working to keep a highly contagious FAD out of the United States called African Swine Fever. </a:t>
            </a:r>
            <a:endParaRPr lang="en-US" sz="1200" b="1" kern="1200" cap="all" dirty="0">
              <a:solidFill>
                <a:schemeClr val="tx1"/>
              </a:solidFill>
              <a:effectLst/>
              <a:latin typeface="+mn-lt"/>
              <a:ea typeface="MS PGothic" panose="020B0600070205080204" pitchFamily="34" charset="-128"/>
              <a:cs typeface="MS PGothic" charset="0"/>
            </a:endParaRPr>
          </a:p>
          <a:p>
            <a:endParaRPr lang="en-US" sz="1200" b="1" kern="1200" cap="all" dirty="0">
              <a:solidFill>
                <a:schemeClr val="tx1"/>
              </a:solidFill>
              <a:effectLst/>
              <a:latin typeface="+mn-lt"/>
              <a:ea typeface="MS PGothic" panose="020B0600070205080204" pitchFamily="34" charset="-128"/>
              <a:cs typeface="MS PGothic" charset="0"/>
            </a:endParaRPr>
          </a:p>
          <a:p>
            <a:r>
              <a:rPr lang="en-US" sz="1200" b="1" kern="1200" cap="all" dirty="0">
                <a:solidFill>
                  <a:schemeClr val="tx1"/>
                </a:solidFill>
                <a:effectLst/>
                <a:latin typeface="+mn-lt"/>
                <a:ea typeface="MS PGothic" panose="020B0600070205080204" pitchFamily="34" charset="-128"/>
                <a:cs typeface="MS PGothic" charset="0"/>
              </a:rPr>
              <a:t>AFRICAN SWINE FEVER IS A  VIRAL DISEASE IMPACTING ONLY PIGS, Not People. </a:t>
            </a:r>
          </a:p>
          <a:p>
            <a:pPr marL="285750" indent="-285750">
              <a:buFont typeface="Arial" panose="020B0604020202020204" pitchFamily="34" charset="0"/>
              <a:buChar char="•"/>
            </a:pPr>
            <a:r>
              <a:rPr lang="en-US" sz="1100" dirty="0">
                <a:latin typeface="Calibri" panose="020F0502020204030204" pitchFamily="34" charset="0"/>
                <a:cs typeface="Calibri" panose="020F0502020204030204" pitchFamily="34" charset="0"/>
              </a:rPr>
              <a:t>U.S. Pork is Safe to Eat</a:t>
            </a:r>
          </a:p>
          <a:p>
            <a:pPr marL="285750" indent="-285750">
              <a:buFont typeface="Arial" panose="020B0604020202020204" pitchFamily="34" charset="0"/>
              <a:buChar char="•"/>
            </a:pPr>
            <a:endParaRPr lang="en-US" sz="800"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n-US" sz="1200" dirty="0">
                <a:latin typeface="Calibri" panose="020F0502020204030204" pitchFamily="34" charset="0"/>
                <a:cs typeface="Calibri" panose="020F0502020204030204" pitchFamily="34" charset="0"/>
              </a:rPr>
              <a:t>ASF </a:t>
            </a:r>
            <a:r>
              <a:rPr lang="en-US" sz="1200" u="sng" dirty="0">
                <a:latin typeface="Calibri" panose="020F0502020204030204" pitchFamily="34" charset="0"/>
                <a:cs typeface="Calibri" panose="020F0502020204030204" pitchFamily="34" charset="0"/>
              </a:rPr>
              <a:t>can’t be transmitted to humans </a:t>
            </a:r>
            <a:r>
              <a:rPr lang="en-US" sz="1200" dirty="0">
                <a:latin typeface="Calibri" panose="020F0502020204030204" pitchFamily="34" charset="0"/>
                <a:cs typeface="Calibri" panose="020F0502020204030204" pitchFamily="34" charset="0"/>
              </a:rPr>
              <a:t>through contact with pigs or pork. </a:t>
            </a:r>
          </a:p>
          <a:p>
            <a:pPr marL="285750" lvl="0" indent="-285750">
              <a:buFont typeface="Arial" panose="020B0604020202020204" pitchFamily="34" charset="0"/>
              <a:buChar char="•"/>
            </a:pPr>
            <a:endParaRPr lang="en-US" sz="800"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n-US" sz="1200" dirty="0">
                <a:latin typeface="Calibri" panose="020F0502020204030204" pitchFamily="34" charset="0"/>
                <a:cs typeface="Calibri" panose="020F0502020204030204" pitchFamily="34" charset="0"/>
              </a:rPr>
              <a:t>ASF </a:t>
            </a:r>
            <a:r>
              <a:rPr lang="en-US" sz="1200" u="sng" dirty="0">
                <a:latin typeface="Calibri" panose="020F0502020204030204" pitchFamily="34" charset="0"/>
                <a:cs typeface="Calibri" panose="020F0502020204030204" pitchFamily="34" charset="0"/>
              </a:rPr>
              <a:t>transmitted only to pigs</a:t>
            </a:r>
            <a:r>
              <a:rPr lang="en-US" sz="1200" dirty="0">
                <a:latin typeface="Calibri" panose="020F0502020204030204" pitchFamily="34" charset="0"/>
                <a:cs typeface="Calibri" panose="020F0502020204030204" pitchFamily="34" charset="0"/>
              </a:rPr>
              <a:t>  by infected </a:t>
            </a:r>
            <a:r>
              <a:rPr lang="en-US" sz="1100" dirty="0">
                <a:latin typeface="Calibri" panose="020F0502020204030204" pitchFamily="34" charset="0"/>
                <a:cs typeface="Calibri" panose="020F0502020204030204" pitchFamily="34" charset="0"/>
              </a:rPr>
              <a:t>feed, equipment, clothing.</a:t>
            </a:r>
            <a:endParaRPr lang="en-US" sz="1200" kern="1200" dirty="0">
              <a:solidFill>
                <a:schemeClr val="tx1"/>
              </a:solidFill>
              <a:effectLst/>
              <a:latin typeface="+mn-lt"/>
              <a:ea typeface="MS PGothic" panose="020B0600070205080204" pitchFamily="34" charset="-128"/>
              <a:cs typeface="MS PGothic" charset="0"/>
            </a:endParaRPr>
          </a:p>
          <a:p>
            <a:endParaRPr lang="en-US" dirty="0"/>
          </a:p>
          <a:p>
            <a:endParaRPr lang="en-US" dirty="0"/>
          </a:p>
          <a:p>
            <a:r>
              <a:rPr lang="en-US" sz="1200" b="0" kern="1200" cap="none" dirty="0">
                <a:solidFill>
                  <a:schemeClr val="tx1"/>
                </a:solidFill>
                <a:effectLst/>
                <a:latin typeface="+mn-lt"/>
                <a:ea typeface="MS PGothic" panose="020B0600070205080204" pitchFamily="34" charset="-128"/>
                <a:cs typeface="MS PGothic" charset="0"/>
              </a:rPr>
              <a:t>It’s also important to note that pigs or pork are not allowed in the U.S. from countries with reported ASF, which include at this time include China, other parts of Asia and some European countries.</a:t>
            </a:r>
          </a:p>
          <a:p>
            <a:endParaRPr lang="en-US" sz="1200" b="0" kern="1200" cap="none" dirty="0">
              <a:solidFill>
                <a:schemeClr val="tx1"/>
              </a:solidFill>
              <a:effectLst/>
              <a:latin typeface="+mn-lt"/>
              <a:ea typeface="MS PGothic" panose="020B0600070205080204" pitchFamily="34" charset="-128"/>
              <a:cs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S PGothic" panose="020B0600070205080204" pitchFamily="34" charset="-128"/>
                <a:cs typeface="MS PGothic" charset="0"/>
              </a:rPr>
              <a:t>The National Pork Board has been working closely with the National Pork Producers Council, the American Association of Swine Veterinarians and the Swine Health Information Center to monitor the situation and collaborate with the USDA. </a:t>
            </a:r>
          </a:p>
          <a:p>
            <a:endParaRPr lang="en-US" dirty="0"/>
          </a:p>
        </p:txBody>
      </p:sp>
      <p:sp>
        <p:nvSpPr>
          <p:cNvPr id="4" name="Slide Number Placeholder 3"/>
          <p:cNvSpPr>
            <a:spLocks noGrp="1"/>
          </p:cNvSpPr>
          <p:nvPr>
            <p:ph type="sldNum" sz="quarter" idx="5"/>
          </p:nvPr>
        </p:nvSpPr>
        <p:spPr/>
        <p:txBody>
          <a:bodyPr/>
          <a:lstStyle/>
          <a:p>
            <a:fld id="{77711DF6-FBF7-4A45-90FF-EC4E346A2D7A}" type="slidenum">
              <a:rPr lang="en-US" smtClean="0"/>
              <a:pPr/>
              <a:t>11</a:t>
            </a:fld>
            <a:endParaRPr lang="en-US" dirty="0"/>
          </a:p>
        </p:txBody>
      </p:sp>
    </p:spTree>
    <p:extLst>
      <p:ext uri="{BB962C8B-B14F-4D97-AF65-F5344CB8AC3E}">
        <p14:creationId xmlns:p14="http://schemas.microsoft.com/office/powerpoint/2010/main" val="830507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latin typeface="Calibri" charset="0"/>
                <a:ea typeface="Calibri"/>
              </a:rPr>
              <a:t>Now let’s talk about</a:t>
            </a:r>
            <a:r>
              <a:rPr lang="en-US" baseline="0" dirty="0">
                <a:latin typeface="Calibri" charset="0"/>
                <a:ea typeface="Calibri"/>
              </a:rPr>
              <a:t> the pig farmer and swine veterinarian partnership and how it </a:t>
            </a:r>
            <a:r>
              <a:rPr lang="en-US" dirty="0">
                <a:latin typeface="Calibri" charset="0"/>
                <a:ea typeface="Calibri"/>
              </a:rPr>
              <a:t>is a great example of how using</a:t>
            </a:r>
            <a:r>
              <a:rPr lang="en-US" baseline="0" dirty="0">
                <a:latin typeface="Calibri" charset="0"/>
                <a:ea typeface="Calibri"/>
              </a:rPr>
              <a:t> science to</a:t>
            </a:r>
            <a:r>
              <a:rPr lang="en-US" dirty="0">
                <a:latin typeface="Calibri" charset="0"/>
                <a:ea typeface="Calibri"/>
              </a:rPr>
              <a:t> continuously</a:t>
            </a:r>
            <a:r>
              <a:rPr lang="en-US" baseline="0" dirty="0">
                <a:latin typeface="Calibri" charset="0"/>
                <a:ea typeface="Calibri"/>
              </a:rPr>
              <a:t> improve </a:t>
            </a:r>
            <a:r>
              <a:rPr lang="en-US" dirty="0">
                <a:latin typeface="Calibri" charset="0"/>
                <a:ea typeface="Calibri"/>
              </a:rPr>
              <a:t>farming</a:t>
            </a:r>
            <a:r>
              <a:rPr lang="en-US" baseline="0" dirty="0">
                <a:latin typeface="Calibri" charset="0"/>
                <a:ea typeface="Calibri"/>
              </a:rPr>
              <a:t> </a:t>
            </a:r>
            <a:r>
              <a:rPr lang="en-US" dirty="0">
                <a:latin typeface="Calibri" charset="0"/>
                <a:ea typeface="Calibri"/>
              </a:rPr>
              <a:t>practices</a:t>
            </a:r>
            <a:r>
              <a:rPr lang="en-US" baseline="0" dirty="0">
                <a:latin typeface="Calibri" charset="0"/>
                <a:ea typeface="Calibri"/>
              </a:rPr>
              <a:t> can benefit </a:t>
            </a:r>
            <a:r>
              <a:rPr lang="en-US" dirty="0">
                <a:latin typeface="Calibri" charset="0"/>
                <a:ea typeface="Calibri"/>
              </a:rPr>
              <a:t>animal health and protect</a:t>
            </a:r>
            <a:r>
              <a:rPr lang="en-US" baseline="0" dirty="0">
                <a:latin typeface="Calibri" charset="0"/>
                <a:ea typeface="Calibri"/>
              </a:rPr>
              <a:t> public health</a:t>
            </a:r>
            <a:r>
              <a:rPr lang="en-US" dirty="0">
                <a:latin typeface="Calibri" charset="0"/>
                <a:ea typeface="Calibri"/>
              </a:rPr>
              <a:t> by</a:t>
            </a:r>
            <a:r>
              <a:rPr lang="en-US" baseline="0" dirty="0">
                <a:latin typeface="Calibri" charset="0"/>
                <a:ea typeface="Calibri"/>
              </a:rPr>
              <a:t> providing safe, healthy food.</a:t>
            </a:r>
            <a:endParaRPr lang="en-US" dirty="0">
              <a:latin typeface="Calibri" charset="0"/>
              <a:ea typeface="Calibri"/>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baseline="0" dirty="0">
              <a:solidFill>
                <a:schemeClr val="tx1"/>
              </a:solidFill>
              <a:effectLst/>
              <a:latin typeface="+mn-lt"/>
              <a:ea typeface="ＭＳ Ｐゴシック" pitchFamily="-106" charset="-128"/>
              <a:cs typeface="ＭＳ Ｐゴシック" pitchFamily="-106"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ＭＳ Ｐゴシック" pitchFamily="-106" charset="-128"/>
              <a:cs typeface="ＭＳ Ｐゴシック" pitchFamily="-106" charset="-128"/>
            </a:endParaRPr>
          </a:p>
        </p:txBody>
      </p:sp>
      <p:sp>
        <p:nvSpPr>
          <p:cNvPr id="4" name="Slide Number Placeholder 3"/>
          <p:cNvSpPr>
            <a:spLocks noGrp="1"/>
          </p:cNvSpPr>
          <p:nvPr>
            <p:ph type="sldNum" sz="quarter" idx="10"/>
          </p:nvPr>
        </p:nvSpPr>
        <p:spPr/>
        <p:txBody>
          <a:bodyPr/>
          <a:lstStyle/>
          <a:p>
            <a:fld id="{45EB4ACE-09A3-8940-934B-95ACFB3E95BB}" type="slidenum">
              <a:rPr lang="en-US" smtClean="0"/>
              <a:pPr/>
              <a:t>12</a:t>
            </a:fld>
            <a:endParaRPr lang="en-US" dirty="0"/>
          </a:p>
        </p:txBody>
      </p:sp>
    </p:spTree>
    <p:extLst>
      <p:ext uri="{BB962C8B-B14F-4D97-AF65-F5344CB8AC3E}">
        <p14:creationId xmlns:p14="http://schemas.microsoft.com/office/powerpoint/2010/main" val="440243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505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MS PGothic" charset="0"/>
                <a:cs typeface="MS PGothic" charset="0"/>
              </a:rPr>
              <a:t>Continuous improvement in pig farming means farmers can</a:t>
            </a:r>
            <a:r>
              <a:rPr lang="en-US" baseline="0" dirty="0">
                <a:latin typeface="Calibri" charset="0"/>
                <a:ea typeface="MS PGothic" charset="0"/>
                <a:cs typeface="MS PGothic" charset="0"/>
              </a:rPr>
              <a:t> raise </a:t>
            </a:r>
            <a:r>
              <a:rPr lang="en-US" dirty="0">
                <a:latin typeface="Calibri" charset="0"/>
                <a:ea typeface="MS PGothic" charset="0"/>
                <a:cs typeface="MS PGothic" charset="0"/>
              </a:rPr>
              <a:t>healthier more while using less land, water and energy. Today it takes fewer pigs to provide the same amount of safe, healthy pork than it did 60 hears ago. In 1959 it took 8 pigs to produce 1000 lbs. of pork. Today it only takes 5 pigs.</a:t>
            </a:r>
          </a:p>
          <a:p>
            <a:endParaRPr lang="en-US" dirty="0">
              <a:latin typeface="Calibri" charset="0"/>
              <a:ea typeface="MS PGothic" charset="0"/>
              <a:cs typeface="MS PGothic" charset="0"/>
            </a:endParaRPr>
          </a:p>
          <a:p>
            <a:r>
              <a:rPr lang="en-US" dirty="0">
                <a:latin typeface="Calibri" charset="0"/>
                <a:ea typeface="MS PGothic" charset="0"/>
                <a:cs typeface="MS PGothic" charset="0"/>
              </a:rPr>
              <a:t>Farmers are doing better by using science-based health management practices that include:</a:t>
            </a:r>
          </a:p>
          <a:p>
            <a:pPr eaLnBrk="1" hangingPunct="1">
              <a:buFontTx/>
              <a:buChar char="•"/>
            </a:pPr>
            <a:r>
              <a:rPr lang="en-US" dirty="0">
                <a:latin typeface="Calibri" charset="0"/>
                <a:ea typeface="MS PGothic" charset="0"/>
                <a:cs typeface="MS PGothic" charset="0"/>
              </a:rPr>
              <a:t>Enhanced Genetics – which focus on consistently breeding animals with the optimum traits: female lines for productivity and males for growth and body type.</a:t>
            </a:r>
          </a:p>
          <a:p>
            <a:pPr eaLnBrk="1" hangingPunct="1">
              <a:buFontTx/>
              <a:buChar char="•"/>
            </a:pPr>
            <a:r>
              <a:rPr lang="en-US" dirty="0">
                <a:latin typeface="Calibri" charset="0"/>
                <a:ea typeface="MS PGothic" charset="0"/>
                <a:cs typeface="MS PGothic" charset="0"/>
              </a:rPr>
              <a:t>Better Nutrition – which involves carefully managing each pig’s diet during every stage of growth by providing the right nutrients and proteins at the right time.</a:t>
            </a:r>
          </a:p>
          <a:p>
            <a:pPr eaLnBrk="1" hangingPunct="1">
              <a:buFontTx/>
              <a:buChar char="•"/>
            </a:pPr>
            <a:r>
              <a:rPr lang="en-US" sz="1200" b="0" dirty="0">
                <a:latin typeface="Calibri" charset="0"/>
                <a:ea typeface="MS PGothic" charset="0"/>
              </a:rPr>
              <a:t>Improved Barns</a:t>
            </a:r>
            <a:r>
              <a:rPr lang="en-US" sz="1200" dirty="0">
                <a:latin typeface="Calibri" charset="0"/>
                <a:ea typeface="MS PGothic" charset="0"/>
              </a:rPr>
              <a:t>– bringing pigs into modern barns to protect them from weather, parasites, and predators and to provide their pigs with a constant level of care.</a:t>
            </a:r>
          </a:p>
          <a:p>
            <a:pPr marL="0" marR="0" lvl="0" indent="0" algn="l" defTabSz="914400" rtl="0" eaLnBrk="1" fontAlgn="base" latinLnBrk="0" hangingPunct="1">
              <a:lnSpc>
                <a:spcPct val="100000"/>
              </a:lnSpc>
              <a:spcBef>
                <a:spcPct val="30000"/>
              </a:spcBef>
              <a:spcAft>
                <a:spcPct val="0"/>
              </a:spcAft>
              <a:buClrTx/>
              <a:buSzTx/>
              <a:buFontTx/>
              <a:buChar char="•"/>
              <a:tabLst/>
              <a:defRPr/>
            </a:pPr>
            <a:r>
              <a:rPr lang="en-US" dirty="0">
                <a:latin typeface="Calibri" charset="0"/>
                <a:ea typeface="MS PGothic" charset="0"/>
                <a:cs typeface="MS PGothic" charset="0"/>
              </a:rPr>
              <a:t>Better Biosecurity that improves Animal Health – which includes disease prevention and control, vaccinations and medications – most of which are used under the supervision of a veterinarian. </a:t>
            </a:r>
          </a:p>
          <a:p>
            <a:pPr eaLnBrk="1" hangingPunct="1">
              <a:buFontTx/>
              <a:buChar char="•"/>
            </a:pPr>
            <a:endParaRPr lang="en-US" sz="1200" dirty="0">
              <a:latin typeface="Calibri" charset="0"/>
              <a:ea typeface="MS PGothic" charset="0"/>
            </a:endParaRPr>
          </a:p>
          <a:p>
            <a:pPr eaLnBrk="1" hangingPunct="1"/>
            <a:endParaRPr lang="en-US" dirty="0">
              <a:latin typeface="Calibri" charset="0"/>
              <a:ea typeface="Calibri"/>
              <a:cs typeface="Calibri"/>
            </a:endParaRPr>
          </a:p>
        </p:txBody>
      </p:sp>
      <p:sp>
        <p:nvSpPr>
          <p:cNvPr id="4505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B5308C46-E835-3F4F-B79D-BF86AAF8EA92}" type="slidenum">
              <a:rPr lang="en-US" sz="1200">
                <a:ea typeface="Calibri"/>
                <a:cs typeface="Calibri"/>
              </a:rPr>
              <a:pPr/>
              <a:t>13</a:t>
            </a:fld>
            <a:endParaRPr lang="en-US" sz="1200" dirty="0">
              <a:ea typeface="Calibri"/>
              <a:cs typeface="Calibri"/>
            </a:endParaRPr>
          </a:p>
        </p:txBody>
      </p:sp>
    </p:spTree>
    <p:extLst>
      <p:ext uri="{BB962C8B-B14F-4D97-AF65-F5344CB8AC3E}">
        <p14:creationId xmlns:p14="http://schemas.microsoft.com/office/powerpoint/2010/main" val="10045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Calibri" charset="0"/>
                <a:ea typeface="MS PGothic" charset="0"/>
              </a:rPr>
              <a:t>And today that means pigs are a lot healthier than they were 60 years ago.</a:t>
            </a:r>
          </a:p>
          <a:p>
            <a:pPr eaLnBrk="1" hangingPunct="1"/>
            <a:endParaRPr lang="en-US" dirty="0">
              <a:latin typeface="Calibri" charset="0"/>
              <a:ea typeface="MS PGothic" charset="0"/>
            </a:endParaRPr>
          </a:p>
          <a:p>
            <a:pPr eaLnBrk="1" hangingPunct="1"/>
            <a:r>
              <a:rPr lang="en-US" dirty="0">
                <a:latin typeface="Calibri" charset="0"/>
                <a:ea typeface="MS PGothic" charset="0"/>
              </a:rPr>
              <a:t>In addition, pigs have 75 percent less fat compared with pigs from the 1950s.</a:t>
            </a:r>
          </a:p>
          <a:p>
            <a:pPr eaLnBrk="1" hangingPunct="1"/>
            <a:endParaRPr lang="en-US" dirty="0">
              <a:latin typeface="Calibri" charset="0"/>
              <a:ea typeface="MS PGothic" charset="0"/>
            </a:endParaRPr>
          </a:p>
          <a:p>
            <a:pPr eaLnBrk="1" hangingPunct="1"/>
            <a:r>
              <a:rPr lang="en-US" dirty="0">
                <a:latin typeface="Calibri" charset="0"/>
                <a:ea typeface="MS PGothic" charset="0"/>
              </a:rPr>
              <a:t>Around World War II, pigs averaged almost (3) three inches of back fat compared with less than one (1) inch today. </a:t>
            </a:r>
          </a:p>
          <a:p>
            <a:pPr eaLnBrk="1" hangingPunct="1"/>
            <a:endParaRPr lang="en-US" dirty="0">
              <a:latin typeface="Calibri" charset="0"/>
              <a:ea typeface="MS PGothic" charset="0"/>
            </a:endParaRPr>
          </a:p>
          <a:p>
            <a:pPr eaLnBrk="1" hangingPunct="1"/>
            <a:r>
              <a:rPr lang="en-US" dirty="0">
                <a:latin typeface="Calibri" charset="0"/>
                <a:ea typeface="MS PGothic" charset="0"/>
              </a:rPr>
              <a:t>So we’ve gone from producing lard to producing a lean and nutritious meat.</a:t>
            </a:r>
          </a:p>
          <a:p>
            <a:pPr eaLnBrk="1" hangingPunct="1"/>
            <a:endParaRPr lang="en-US" dirty="0">
              <a:latin typeface="Calibri" charset="0"/>
              <a:ea typeface="MS PGothic" charset="0"/>
            </a:endParaRPr>
          </a:p>
          <a:p>
            <a:endParaRPr lang="en-US" dirty="0">
              <a:latin typeface="Calibri" panose="020F0502020204030204" pitchFamily="34" charset="0"/>
              <a:ea typeface="MS PGothic" charset="0"/>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F2E1C3EB-80A2-3744-BF85-A389D1E407E1}" type="slidenum">
              <a:rPr lang="en-US" sz="1200">
                <a:latin typeface="Calibri" panose="020F0502020204030204" pitchFamily="34" charset="0"/>
              </a:rPr>
              <a:pPr/>
              <a:t>14</a:t>
            </a:fld>
            <a:endParaRPr lang="en-US" sz="1200" dirty="0">
              <a:latin typeface="Calibri" panose="020F0502020204030204" pitchFamily="34" charset="0"/>
            </a:endParaRPr>
          </a:p>
        </p:txBody>
      </p:sp>
    </p:spTree>
    <p:extLst>
      <p:ext uri="{BB962C8B-B14F-4D97-AF65-F5344CB8AC3E}">
        <p14:creationId xmlns:p14="http://schemas.microsoft.com/office/powerpoint/2010/main" val="1116664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80E28900-422C-8C4C-9A69-87AEABD05CDD}" type="slidenum">
              <a:rPr lang="en-US" sz="1200">
                <a:latin typeface="Calibri" panose="020F0502020204030204" pitchFamily="34" charset="0"/>
              </a:rPr>
              <a:pPr/>
              <a:t>15</a:t>
            </a:fld>
            <a:endParaRPr lang="en-US" sz="1200" dirty="0">
              <a:latin typeface="Calibri" panose="020F0502020204030204" pitchFamily="34" charset="0"/>
            </a:endParaRPr>
          </a:p>
        </p:txBody>
      </p:sp>
      <p:sp>
        <p:nvSpPr>
          <p:cNvPr id="450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3795" name="Rectangle 3"/>
          <p:cNvSpPr>
            <a:spLocks noGrp="1" noChangeArrowheads="1"/>
          </p:cNvSpPr>
          <p:nvPr>
            <p:ph type="body" idx="1"/>
          </p:nvPr>
        </p:nvSpPr>
        <p:spPr bwMode="auto"/>
        <p:txBody>
          <a:bodyPr wrap="square" numCol="1" anchor="t" anchorCtr="0" compatLnSpc="1">
            <a:prstTxWarp prst="textNoShape">
              <a:avLst/>
            </a:prstTxWarp>
          </a:bodyPr>
          <a:lstStyle/>
          <a:p>
            <a:pPr eaLnBrk="1" hangingPunct="1">
              <a:defRPr/>
            </a:pPr>
            <a:r>
              <a:rPr lang="en-US" dirty="0">
                <a:ea typeface="MS PGothic" charset="0"/>
              </a:rPr>
              <a:t>Raising pigs today is typically broken down into these four phases. </a:t>
            </a:r>
          </a:p>
          <a:p>
            <a:pPr eaLnBrk="1" hangingPunct="1">
              <a:defRPr/>
            </a:pPr>
            <a:endParaRPr lang="en-US" dirty="0">
              <a:ea typeface="MS PGothic" charset="0"/>
            </a:endParaRPr>
          </a:p>
          <a:p>
            <a:pPr marL="171450" indent="-171450" eaLnBrk="1" hangingPunct="1">
              <a:buFont typeface="Arial"/>
              <a:buChar char="•"/>
              <a:defRPr/>
            </a:pPr>
            <a:r>
              <a:rPr lang="en-US" dirty="0">
                <a:ea typeface="MS PGothic" charset="0"/>
              </a:rPr>
              <a:t>Breeding and then gestation when the sow goes through her pregnancy.</a:t>
            </a:r>
          </a:p>
          <a:p>
            <a:pPr marL="171450" indent="-171450" eaLnBrk="1" hangingPunct="1">
              <a:buFont typeface="Arial"/>
              <a:buChar char="•"/>
              <a:defRPr/>
            </a:pPr>
            <a:r>
              <a:rPr lang="en-US" dirty="0">
                <a:ea typeface="MS PGothic" charset="0"/>
              </a:rPr>
              <a:t>Farrowing is next when the sow gives birth to her pigs, </a:t>
            </a:r>
          </a:p>
          <a:p>
            <a:pPr marL="171450" indent="-171450" eaLnBrk="1" hangingPunct="1">
              <a:buFont typeface="Arial"/>
              <a:buChar char="•"/>
              <a:defRPr/>
            </a:pPr>
            <a:r>
              <a:rPr lang="en-US" dirty="0">
                <a:ea typeface="MS PGothic" charset="0"/>
              </a:rPr>
              <a:t>The nursery phase follows where the pigs receive vaccinations to help them get a healthy start.</a:t>
            </a:r>
          </a:p>
          <a:p>
            <a:pPr marL="171450" indent="-171450" eaLnBrk="1" hangingPunct="1">
              <a:buFont typeface="Arial"/>
              <a:buChar char="•"/>
              <a:defRPr/>
            </a:pPr>
            <a:r>
              <a:rPr lang="en-US" dirty="0">
                <a:ea typeface="MS PGothic" charset="0"/>
              </a:rPr>
              <a:t>The final phase is the growing/finishing phase before the pigs are sold or taken to market.</a:t>
            </a:r>
          </a:p>
          <a:p>
            <a:pPr eaLnBrk="1" hangingPunct="1">
              <a:buFont typeface="Arial"/>
              <a:buNone/>
              <a:defRPr/>
            </a:pPr>
            <a:endParaRPr lang="en-US" dirty="0">
              <a:ea typeface="MS PGothic" charset="0"/>
            </a:endParaRPr>
          </a:p>
          <a:p>
            <a:pPr eaLnBrk="1" hangingPunct="1">
              <a:buFont typeface="Arial"/>
              <a:buNone/>
              <a:defRPr/>
            </a:pPr>
            <a:r>
              <a:rPr lang="en-US" dirty="0">
                <a:ea typeface="MS PGothic" charset="0"/>
              </a:rPr>
              <a:t>The pigs also receive specialized health care and nutrition to meet their needs during each phase of life.</a:t>
            </a:r>
          </a:p>
          <a:p>
            <a:pPr eaLnBrk="1" hangingPunct="1">
              <a:buFont typeface="Arial"/>
              <a:buNone/>
              <a:defRPr/>
            </a:pPr>
            <a:endParaRPr lang="en-US" dirty="0">
              <a:ea typeface="MS PGothic" charset="0"/>
            </a:endParaRPr>
          </a:p>
          <a:p>
            <a:pPr eaLnBrk="1" hangingPunct="1">
              <a:defRPr/>
            </a:pPr>
            <a:endParaRPr lang="en-US" dirty="0">
              <a:ea typeface="MS PGothic" charset="0"/>
            </a:endParaRPr>
          </a:p>
        </p:txBody>
      </p:sp>
    </p:spTree>
    <p:extLst>
      <p:ext uri="{BB962C8B-B14F-4D97-AF65-F5344CB8AC3E}">
        <p14:creationId xmlns:p14="http://schemas.microsoft.com/office/powerpoint/2010/main" val="2509320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80E28900-422C-8C4C-9A69-87AEABD05CDD}" type="slidenum">
              <a:rPr lang="en-US" sz="1200">
                <a:latin typeface="Calibri" panose="020F0502020204030204" pitchFamily="34" charset="0"/>
              </a:rPr>
              <a:pPr/>
              <a:t>16</a:t>
            </a:fld>
            <a:endParaRPr lang="en-US" sz="1200" dirty="0">
              <a:latin typeface="Calibri" panose="020F0502020204030204" pitchFamily="34" charset="0"/>
            </a:endParaRPr>
          </a:p>
        </p:txBody>
      </p:sp>
      <p:sp>
        <p:nvSpPr>
          <p:cNvPr id="450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3795" name="Rectangle 3"/>
          <p:cNvSpPr>
            <a:spLocks noGrp="1" noChangeArrowheads="1"/>
          </p:cNvSpPr>
          <p:nvPr>
            <p:ph type="body" idx="1"/>
          </p:nvPr>
        </p:nvSpPr>
        <p:spPr bwMode="auto"/>
        <p:txBody>
          <a:bodyPr wrap="square" numCol="1" anchor="t" anchorCtr="0" compatLnSpc="1">
            <a:prstTxWarp prst="textNoShape">
              <a:avLst/>
            </a:prstTxWarp>
          </a:bodyPr>
          <a:lstStyle/>
          <a:p>
            <a:r>
              <a:rPr lang="en-US" dirty="0">
                <a:latin typeface="Calibri" charset="0"/>
                <a:ea typeface="MS PGothic" charset="0"/>
              </a:rPr>
              <a:t>The whole growth cycle takes just six months. </a:t>
            </a:r>
          </a:p>
          <a:p>
            <a:endParaRPr lang="en-US" dirty="0">
              <a:latin typeface="Calibri" charset="0"/>
              <a:ea typeface="MS PGothic" charset="0"/>
            </a:endParaRPr>
          </a:p>
          <a:p>
            <a:r>
              <a:rPr lang="en-US" dirty="0">
                <a:latin typeface="Calibri" charset="0"/>
                <a:ea typeface="MS PGothic" charset="0"/>
              </a:rPr>
              <a:t>Piglets weigh 2-3 pounds at birth and are weaned from the mother pig in 21</a:t>
            </a:r>
            <a:r>
              <a:rPr lang="en-US" i="1" dirty="0">
                <a:latin typeface="Calibri" charset="0"/>
                <a:ea typeface="MS PGothic" charset="0"/>
              </a:rPr>
              <a:t>-</a:t>
            </a:r>
            <a:r>
              <a:rPr lang="en-US" dirty="0">
                <a:latin typeface="Calibri" charset="0"/>
                <a:ea typeface="MS PGothic" charset="0"/>
              </a:rPr>
              <a:t>28 days.</a:t>
            </a:r>
          </a:p>
          <a:p>
            <a:endParaRPr lang="en-US" dirty="0">
              <a:latin typeface="Calibri" charset="0"/>
              <a:ea typeface="MS PGothic" charset="0"/>
            </a:endParaRPr>
          </a:p>
          <a:p>
            <a:r>
              <a:rPr lang="en-US" dirty="0">
                <a:latin typeface="Calibri" charset="0"/>
                <a:ea typeface="MS PGothic" charset="0"/>
              </a:rPr>
              <a:t>At 21-days, they’ll weigh 15-20 pounds and usually are moved to a nursery barn where an optimum environment (heating and cooling) is maintained. </a:t>
            </a:r>
          </a:p>
          <a:p>
            <a:endParaRPr lang="en-US" dirty="0">
              <a:latin typeface="Calibri" charset="0"/>
              <a:ea typeface="MS PGothic" charset="0"/>
            </a:endParaRPr>
          </a:p>
          <a:p>
            <a:r>
              <a:rPr lang="en-US" dirty="0">
                <a:latin typeface="Calibri" charset="0"/>
                <a:ea typeface="MS PGothic" charset="0"/>
              </a:rPr>
              <a:t>When pigs reach 40-60 pounds, they’ll go to a finishing barn where they are fed a nutritionally balanced diet to reach market weight at 270-285 pounds.</a:t>
            </a:r>
            <a:endParaRPr lang="en-US" dirty="0">
              <a:ea typeface="MS PGothic" charset="0"/>
            </a:endParaRPr>
          </a:p>
          <a:p>
            <a:pPr eaLnBrk="1" hangingPunct="1">
              <a:defRPr/>
            </a:pPr>
            <a:endParaRPr lang="en-US" dirty="0">
              <a:ea typeface="MS PGothic" charset="0"/>
            </a:endParaRPr>
          </a:p>
        </p:txBody>
      </p:sp>
    </p:spTree>
    <p:extLst>
      <p:ext uri="{BB962C8B-B14F-4D97-AF65-F5344CB8AC3E}">
        <p14:creationId xmlns:p14="http://schemas.microsoft.com/office/powerpoint/2010/main" val="19495774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buClr>
                <a:srgbClr val="9BBB59"/>
              </a:buClr>
            </a:pPr>
            <a:r>
              <a:rPr lang="en-US" dirty="0">
                <a:latin typeface="Calibri" charset="0"/>
                <a:ea typeface="MS PGothic" charset="0"/>
                <a:cs typeface="MS PGothic" charset="0"/>
              </a:rPr>
              <a:t>During the pig’s growth cycle, farmers carefully monitor feed formulations to address the nutritional needs of their pigs based on age, weight, and gender. The nutrient mix includes:</a:t>
            </a:r>
          </a:p>
          <a:p>
            <a:pPr>
              <a:buClr>
                <a:srgbClr val="9BBB59"/>
              </a:buClr>
            </a:pPr>
            <a:endParaRPr lang="en-US" dirty="0">
              <a:latin typeface="Calibri" charset="0"/>
              <a:ea typeface="MS PGothic" charset="0"/>
              <a:cs typeface="MS PGothic" charset="0"/>
            </a:endParaRPr>
          </a:p>
          <a:p>
            <a:pPr lvl="1">
              <a:buClr>
                <a:srgbClr val="77933C"/>
              </a:buClr>
              <a:buFontTx/>
              <a:buChar char="•"/>
            </a:pPr>
            <a:r>
              <a:rPr lang="en-US" dirty="0">
                <a:latin typeface="Calibri" charset="0"/>
                <a:ea typeface="MS PGothic" charset="0"/>
                <a:cs typeface="MS PGothic" charset="0"/>
              </a:rPr>
              <a:t>Amino acids </a:t>
            </a:r>
          </a:p>
          <a:p>
            <a:pPr lvl="1">
              <a:buClr>
                <a:srgbClr val="77933C"/>
              </a:buClr>
              <a:buFontTx/>
              <a:buChar char="•"/>
            </a:pPr>
            <a:r>
              <a:rPr lang="en-US" dirty="0">
                <a:latin typeface="Calibri" charset="0"/>
                <a:ea typeface="MS PGothic" charset="0"/>
                <a:cs typeface="MS PGothic" charset="0"/>
              </a:rPr>
              <a:t>Calories, carbohydrates, fats</a:t>
            </a:r>
          </a:p>
          <a:p>
            <a:pPr lvl="1">
              <a:buClr>
                <a:srgbClr val="77933C"/>
              </a:buClr>
              <a:buFontTx/>
              <a:buChar char="•"/>
            </a:pPr>
            <a:r>
              <a:rPr lang="en-US" dirty="0">
                <a:latin typeface="Calibri" charset="0"/>
                <a:ea typeface="MS PGothic" charset="0"/>
                <a:cs typeface="MS PGothic" charset="0"/>
              </a:rPr>
              <a:t>Vitamins and minerals</a:t>
            </a:r>
          </a:p>
          <a:p>
            <a:pPr lvl="1">
              <a:buClr>
                <a:srgbClr val="77933C"/>
              </a:buClr>
            </a:pPr>
            <a:endParaRPr lang="en-US" dirty="0">
              <a:latin typeface="Calibri" charset="0"/>
              <a:ea typeface="MS PGothic" charset="0"/>
              <a:cs typeface="MS PGothic" charset="0"/>
            </a:endParaRPr>
          </a:p>
          <a:p>
            <a:r>
              <a:rPr lang="en-US" dirty="0">
                <a:latin typeface="Calibri" charset="0"/>
                <a:ea typeface="MS PGothic" charset="0"/>
                <a:cs typeface="MS PGothic" charset="0"/>
              </a:rPr>
              <a:t>Overall, most pigs will get 8 to 10 different feed formulations during their lifetime, which are generally based on a blend of corn and soybeans.</a:t>
            </a:r>
          </a:p>
          <a:p>
            <a:endParaRPr lang="en-US" dirty="0">
              <a:latin typeface="Calibri" charset="0"/>
              <a:ea typeface="MS PGothic" charset="0"/>
              <a:cs typeface="MS PGothic" charset="0"/>
            </a:endParaRPr>
          </a:p>
          <a:p>
            <a:pPr>
              <a:buClr>
                <a:srgbClr val="9BBB59"/>
              </a:buClr>
            </a:pPr>
            <a:r>
              <a:rPr lang="en-US" dirty="0">
                <a:latin typeface="Calibri" charset="0"/>
                <a:ea typeface="MS PGothic" charset="0"/>
                <a:cs typeface="MS PGothic" charset="0"/>
              </a:rPr>
              <a:t>The ultimate goal is to help pigs convert feed into protein as efficiently as possible.</a:t>
            </a:r>
          </a:p>
          <a:p>
            <a:pPr>
              <a:buClr>
                <a:srgbClr val="9BBB59"/>
              </a:buClr>
            </a:pPr>
            <a:endParaRPr lang="en-US" dirty="0">
              <a:latin typeface="Calibri" charset="0"/>
              <a:ea typeface="MS PGothic" charset="0"/>
              <a:cs typeface="MS PGothic" charset="0"/>
            </a:endParaRPr>
          </a:p>
          <a:p>
            <a:endParaRPr lang="en-US" dirty="0">
              <a:latin typeface="Calibri" charset="0"/>
              <a:ea typeface="MS PGothic" charset="0"/>
              <a:cs typeface="MS PGothic" charset="0"/>
            </a:endParaRPr>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602F3AB8-1BBB-EE47-9FFD-845BE26B596C}" type="slidenum">
              <a:rPr lang="en-US" sz="1200">
                <a:latin typeface="Calibri" panose="020F0502020204030204" pitchFamily="34" charset="0"/>
              </a:rPr>
              <a:pPr/>
              <a:t>17</a:t>
            </a:fld>
            <a:endParaRPr lang="en-US" sz="1200" dirty="0">
              <a:latin typeface="Calibri" panose="020F0502020204030204" pitchFamily="34" charset="0"/>
            </a:endParaRPr>
          </a:p>
        </p:txBody>
      </p:sp>
    </p:spTree>
    <p:extLst>
      <p:ext uri="{BB962C8B-B14F-4D97-AF65-F5344CB8AC3E}">
        <p14:creationId xmlns:p14="http://schemas.microsoft.com/office/powerpoint/2010/main" val="20183027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27DE5E7F-8FAB-5044-A276-CFD6981AD5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a:extLst>
              <a:ext uri="{FF2B5EF4-FFF2-40B4-BE49-F238E27FC236}">
                <a16:creationId xmlns:a16="http://schemas.microsoft.com/office/drawing/2014/main" id="{A2EBFD64-A029-7744-85DF-99571C2EB2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dirty="0"/>
              <a:t>And a brief note about pasture-raised pork. </a:t>
            </a:r>
          </a:p>
          <a:p>
            <a:endParaRPr lang="en-US" altLang="en-US" dirty="0"/>
          </a:p>
          <a:p>
            <a:r>
              <a:rPr lang="en-US" altLang="en-US" dirty="0"/>
              <a:t>There’s occasionally confusion about the terms, “pasture raised and grass fed pigs.” They are not the same. Here’s why:</a:t>
            </a:r>
          </a:p>
          <a:p>
            <a:pPr marL="342900" indent="-342900">
              <a:buClrTx/>
              <a:buFont typeface="Arial" panose="020B0604020202020204" pitchFamily="34" charset="0"/>
              <a:buChar char="•"/>
              <a:defRPr/>
            </a:pPr>
            <a:r>
              <a:rPr lang="en-US" altLang="en-US" dirty="0">
                <a:latin typeface="Calibri" panose="020F0502020204030204" pitchFamily="34" charset="0"/>
                <a:ea typeface="Geneva" panose="020B0503030404040204" pitchFamily="34" charset="0"/>
                <a:cs typeface="Calibri" panose="020F0502020204030204" pitchFamily="34" charset="0"/>
              </a:rPr>
              <a:t>Pigs </a:t>
            </a:r>
            <a:r>
              <a:rPr lang="en-US" altLang="en-US" u="sng" dirty="0">
                <a:latin typeface="Calibri" panose="020F0502020204030204" pitchFamily="34" charset="0"/>
                <a:ea typeface="Geneva" panose="020B0503030404040204" pitchFamily="34" charset="0"/>
                <a:cs typeface="Calibri" panose="020F0502020204030204" pitchFamily="34" charset="0"/>
              </a:rPr>
              <a:t>can</a:t>
            </a:r>
            <a:r>
              <a:rPr lang="en-US" altLang="en-US" dirty="0">
                <a:latin typeface="Calibri" panose="020F0502020204030204" pitchFamily="34" charset="0"/>
                <a:ea typeface="Geneva" panose="020B0503030404040204" pitchFamily="34" charset="0"/>
                <a:cs typeface="Calibri" panose="020F0502020204030204" pitchFamily="34" charset="0"/>
              </a:rPr>
              <a:t> be raised very successfully in pastures</a:t>
            </a:r>
          </a:p>
          <a:p>
            <a:pPr marL="342900" indent="-342900">
              <a:buClrTx/>
              <a:buFont typeface="Arial" panose="020B0604020202020204" pitchFamily="34" charset="0"/>
              <a:buChar char="•"/>
              <a:defRPr/>
            </a:pPr>
            <a:r>
              <a:rPr lang="en-US" altLang="en-US" dirty="0">
                <a:latin typeface="Calibri" panose="020F0502020204030204" pitchFamily="34" charset="0"/>
                <a:ea typeface="Geneva" panose="020B0503030404040204" pitchFamily="34" charset="0"/>
                <a:cs typeface="Calibri" panose="020F0502020204030204" pitchFamily="34" charset="0"/>
              </a:rPr>
              <a:t>Pigs </a:t>
            </a:r>
            <a:r>
              <a:rPr lang="en-US" altLang="en-US" u="sng" dirty="0">
                <a:latin typeface="Calibri" panose="020F0502020204030204" pitchFamily="34" charset="0"/>
                <a:ea typeface="Geneva" panose="020B0503030404040204" pitchFamily="34" charset="0"/>
                <a:cs typeface="Calibri" panose="020F0502020204030204" pitchFamily="34" charset="0"/>
              </a:rPr>
              <a:t>cannot</a:t>
            </a:r>
            <a:r>
              <a:rPr lang="en-US" altLang="en-US" dirty="0">
                <a:latin typeface="Calibri" panose="020F0502020204030204" pitchFamily="34" charset="0"/>
                <a:ea typeface="Geneva" panose="020B0503030404040204" pitchFamily="34" charset="0"/>
                <a:cs typeface="Calibri" panose="020F0502020204030204" pitchFamily="34" charset="0"/>
              </a:rPr>
              <a:t> efficiently digest grass and require grains to meet their nutritional needs.</a:t>
            </a:r>
          </a:p>
          <a:p>
            <a:endParaRPr lang="en-US" altLang="en-US" dirty="0"/>
          </a:p>
        </p:txBody>
      </p:sp>
      <p:sp>
        <p:nvSpPr>
          <p:cNvPr id="41987" name="Slide Number Placeholder 3">
            <a:extLst>
              <a:ext uri="{FF2B5EF4-FFF2-40B4-BE49-F238E27FC236}">
                <a16:creationId xmlns:a16="http://schemas.microsoft.com/office/drawing/2014/main" id="{95EC7B61-DDD1-DA43-9B42-DE9EB54BDA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96478440-5068-6649-9672-4D7BBC6AC461}" type="slidenum">
              <a:rPr lang="en-US" altLang="en-US"/>
              <a:pPr/>
              <a:t>18</a:t>
            </a:fld>
            <a:endParaRPr lang="en-US" altLang="en-US" dirty="0"/>
          </a:p>
        </p:txBody>
      </p:sp>
    </p:spTree>
    <p:extLst>
      <p:ext uri="{BB962C8B-B14F-4D97-AF65-F5344CB8AC3E}">
        <p14:creationId xmlns:p14="http://schemas.microsoft.com/office/powerpoint/2010/main" val="3601571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panose="020F0502020204030204" pitchFamily="34" charset="0"/>
                <a:ea typeface="MS PGothic" charset="0"/>
                <a:cs typeface="Calibri" panose="020F0502020204030204" pitchFamily="34" charset="0"/>
              </a:rPr>
              <a:t>Why can’t pigs efficiently digest pasture grasses?</a:t>
            </a:r>
          </a:p>
          <a:p>
            <a:endParaRPr lang="en-US" dirty="0">
              <a:latin typeface="Calibri" panose="020F0502020204030204" pitchFamily="34" charset="0"/>
              <a:ea typeface="MS PGothic" charset="0"/>
              <a:cs typeface="Calibri" panose="020F0502020204030204" pitchFamily="34" charset="0"/>
            </a:endParaRPr>
          </a:p>
          <a:p>
            <a:r>
              <a:rPr lang="en-US" dirty="0">
                <a:latin typeface="Calibri" panose="020F0502020204030204" pitchFamily="34" charset="0"/>
                <a:ea typeface="MS PGothic" charset="0"/>
                <a:cs typeface="Calibri" panose="020F0502020204030204" pitchFamily="34" charset="0"/>
              </a:rPr>
              <a:t>Because just like you and me, pigs are monogastric – they only have one stomach and need foods that can be easily digested in the stomach. Grasses are coarse fibers and need time to breakdown in the body so they can be digested. Young pigs in particular don’t even have the stomach capacity to eat enough grass to get what they need to grow.</a:t>
            </a:r>
          </a:p>
          <a:p>
            <a:endParaRPr lang="en-US" dirty="0">
              <a:latin typeface="Calibri" panose="020F0502020204030204" pitchFamily="34" charset="0"/>
              <a:ea typeface="MS PGothic" charset="0"/>
              <a:cs typeface="Calibri" panose="020F0502020204030204" pitchFamily="34" charset="0"/>
            </a:endParaRPr>
          </a:p>
          <a:p>
            <a:r>
              <a:rPr lang="en-US" dirty="0">
                <a:latin typeface="Calibri" panose="020F0502020204030204" pitchFamily="34" charset="0"/>
                <a:ea typeface="MS PGothic" charset="0"/>
                <a:cs typeface="Calibri" panose="020F0502020204030204" pitchFamily="34" charset="0"/>
              </a:rPr>
              <a:t>Cows on the other hand have a digestive system that allows them to survive on pasture grasses as their primary source of feed. Cows are ruminant animals, which means they have four stomachs and can break down highly fibrous pasture grasses as they pass through each stomach with its contribution to the digestive process.</a:t>
            </a:r>
          </a:p>
          <a:p>
            <a:endParaRPr lang="en-US" dirty="0">
              <a:latin typeface="Calibri" charset="0"/>
              <a:ea typeface="MS PGothic" charset="0"/>
            </a:endParaRPr>
          </a:p>
          <a:p>
            <a:endParaRPr lang="en-US" dirty="0">
              <a:latin typeface="Calibri" charset="0"/>
              <a:ea typeface="MS PGothic" charset="0"/>
            </a:endParaRPr>
          </a:p>
          <a:p>
            <a:endParaRPr lang="en-US" dirty="0">
              <a:latin typeface="Calibri" panose="020F0502020204030204" pitchFamily="34" charset="0"/>
              <a:ea typeface="MS PGothic" charset="0"/>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AD4A4126-296B-1340-B85C-8A2D8135AFF0}" type="slidenum">
              <a:rPr lang="en-US" sz="1200">
                <a:latin typeface="Calibri" panose="020F0502020204030204" pitchFamily="34" charset="0"/>
              </a:rPr>
              <a:pPr/>
              <a:t>19</a:t>
            </a:fld>
            <a:endParaRPr lang="en-US" sz="1200" dirty="0">
              <a:latin typeface="Calibri" panose="020F0502020204030204" pitchFamily="34" charset="0"/>
            </a:endParaRPr>
          </a:p>
        </p:txBody>
      </p:sp>
    </p:spTree>
    <p:extLst>
      <p:ext uri="{BB962C8B-B14F-4D97-AF65-F5344CB8AC3E}">
        <p14:creationId xmlns:p14="http://schemas.microsoft.com/office/powerpoint/2010/main" val="1164482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Veterinarians, depending on their focused area of practice, are  involved in all aspects of the food animal production chain from:</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-disease </a:t>
            </a:r>
            <a:r>
              <a:rPr lang="en-US" sz="1200" b="0" i="0" kern="1200" dirty="0">
                <a:solidFill>
                  <a:schemeClr val="tx1"/>
                </a:solidFill>
                <a:effectLst/>
                <a:latin typeface="+mn-lt"/>
                <a:ea typeface="+mn-ea"/>
                <a:cs typeface="+mn-cs"/>
              </a:rPr>
              <a:t>surveillance</a:t>
            </a:r>
            <a:r>
              <a:rPr lang="en-US" dirty="0"/>
              <a:t>, prevention, control and treatment of food animals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-to research and development of new medicines and treatments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-to ensuring animal harvesting/slaughter practices are humane and protect food safety, which is done through the USDA Food Safety &amp; Inspection Service </a:t>
            </a:r>
          </a:p>
          <a:p>
            <a:endParaRPr lang="en-US" sz="1200" kern="1200" dirty="0">
              <a:solidFill>
                <a:schemeClr val="tx1"/>
              </a:solidFill>
              <a:effectLst/>
              <a:latin typeface="+mn-lt"/>
              <a:ea typeface="+mn-ea"/>
              <a:cs typeface="+mn-cs"/>
            </a:endParaRPr>
          </a:p>
          <a:p>
            <a:r>
              <a:rPr lang="en-US" dirty="0"/>
              <a:t>The Food Safety and Inspection Service (FSIS) is the public health agency in the U.S. Department of Agriculture (USDA) </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7711DF6-FBF7-4A45-90FF-EC4E346A2D7A}" type="slidenum">
              <a:rPr lang="en-US" smtClean="0"/>
              <a:pPr/>
              <a:t>2</a:t>
            </a:fld>
            <a:endParaRPr lang="en-US" dirty="0"/>
          </a:p>
        </p:txBody>
      </p:sp>
    </p:spTree>
    <p:extLst>
      <p:ext uri="{BB962C8B-B14F-4D97-AF65-F5344CB8AC3E}">
        <p14:creationId xmlns:p14="http://schemas.microsoft.com/office/powerpoint/2010/main" val="40341752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a:defRPr/>
            </a:pPr>
            <a:r>
              <a:rPr lang="en-US" dirty="0">
                <a:latin typeface="+mn-lt"/>
                <a:ea typeface="ＭＳ Ｐゴシック" pitchFamily="-106" charset="-128"/>
                <a:cs typeface="ＭＳ Ｐゴシック" pitchFamily="-106" charset="-128"/>
              </a:rPr>
              <a:t>Farmers have a lot of</a:t>
            </a:r>
            <a:r>
              <a:rPr lang="en-US" baseline="0" dirty="0">
                <a:latin typeface="+mn-lt"/>
                <a:ea typeface="ＭＳ Ｐゴシック" pitchFamily="-106" charset="-128"/>
                <a:cs typeface="ＭＳ Ｐゴシック" pitchFamily="-106" charset="-128"/>
              </a:rPr>
              <a:t> ways</a:t>
            </a:r>
            <a:r>
              <a:rPr lang="en-US" dirty="0">
                <a:latin typeface="+mn-lt"/>
                <a:ea typeface="ＭＳ Ｐゴシック" pitchFamily="-106" charset="-128"/>
                <a:cs typeface="ＭＳ Ｐゴシック" pitchFamily="-106" charset="-128"/>
              </a:rPr>
              <a:t> to raise to pigs today and all of these options can produce healthy pigs and safe food. </a:t>
            </a:r>
          </a:p>
          <a:p>
            <a:pPr defTabSz="457200">
              <a:defRPr/>
            </a:pPr>
            <a:endParaRPr lang="en-US" dirty="0">
              <a:latin typeface="+mn-lt"/>
              <a:ea typeface="ＭＳ Ｐゴシック" pitchFamily="-106" charset="-128"/>
              <a:cs typeface="ＭＳ Ｐゴシック" pitchFamily="-106" charset="-128"/>
            </a:endParaRPr>
          </a:p>
          <a:p>
            <a:pPr defTabSz="457200">
              <a:defRPr/>
            </a:pPr>
            <a:r>
              <a:rPr lang="en-US" dirty="0">
                <a:latin typeface="+mn-lt"/>
                <a:ea typeface="ＭＳ Ｐゴシック" pitchFamily="-106" charset="-128"/>
                <a:cs typeface="ＭＳ Ｐゴシック" pitchFamily="-106" charset="-128"/>
              </a:rPr>
              <a:t>The primary options include:</a:t>
            </a:r>
          </a:p>
          <a:p>
            <a:pPr defTabSz="457200">
              <a:defRPr/>
            </a:pPr>
            <a:endParaRPr lang="en-US" dirty="0">
              <a:latin typeface="+mn-lt"/>
              <a:ea typeface="ＭＳ Ｐゴシック" pitchFamily="-106" charset="-128"/>
              <a:cs typeface="ＭＳ Ｐゴシック" pitchFamily="-106" charset="-128"/>
            </a:endParaRPr>
          </a:p>
          <a:p>
            <a:pPr marL="171450" indent="-171450" defTabSz="457200">
              <a:buFont typeface="Arial"/>
              <a:buChar char="•"/>
              <a:defRPr/>
            </a:pPr>
            <a:r>
              <a:rPr lang="en-US" dirty="0">
                <a:latin typeface="+mn-lt"/>
                <a:ea typeface="ＭＳ Ｐゴシック" pitchFamily="-111" charset="-128"/>
                <a:cs typeface="ＭＳ Ｐゴシック" pitchFamily="-111" charset="-128"/>
              </a:rPr>
              <a:t>Outdoors or pasture raised</a:t>
            </a:r>
          </a:p>
          <a:p>
            <a:pPr marL="171450" indent="-171450" defTabSz="457200">
              <a:buFont typeface="Arial"/>
              <a:buChar char="•"/>
              <a:defRPr/>
            </a:pPr>
            <a:r>
              <a:rPr lang="en-US" dirty="0">
                <a:latin typeface="+mn-lt"/>
                <a:ea typeface="ＭＳ Ｐゴシック" pitchFamily="-111" charset="-128"/>
                <a:cs typeface="ＭＳ Ｐゴシック" pitchFamily="-111" charset="-128"/>
              </a:rPr>
              <a:t>Hoop Barns, which </a:t>
            </a:r>
            <a:r>
              <a:rPr lang="en-US" dirty="0">
                <a:latin typeface="+mn-lt"/>
                <a:ea typeface="ＭＳ Ｐゴシック" pitchFamily="-106" charset="-128"/>
                <a:cs typeface="ＭＳ Ｐゴシック" pitchFamily="-106" charset="-128"/>
              </a:rPr>
              <a:t>are tent-like structures that have concrete sidewalls. </a:t>
            </a:r>
            <a:endParaRPr lang="en-US" dirty="0">
              <a:latin typeface="+mn-lt"/>
              <a:ea typeface="ＭＳ Ｐゴシック" pitchFamily="-111" charset="-128"/>
              <a:cs typeface="ＭＳ Ｐゴシック" pitchFamily="-111" charset="-128"/>
            </a:endParaRPr>
          </a:p>
          <a:p>
            <a:pPr marL="171450" indent="-171450">
              <a:buFont typeface="Arial"/>
              <a:buChar char="•"/>
              <a:defRPr/>
            </a:pPr>
            <a:r>
              <a:rPr lang="en-US" dirty="0">
                <a:latin typeface="+mn-lt"/>
                <a:ea typeface="ＭＳ Ｐゴシック" pitchFamily="-111" charset="-128"/>
                <a:cs typeface="ＭＳ Ｐゴシック" pitchFamily="-111" charset="-128"/>
              </a:rPr>
              <a:t>Specialized Barns that are enclosed structures.</a:t>
            </a:r>
          </a:p>
          <a:p>
            <a:endParaRPr lang="en-US" dirty="0"/>
          </a:p>
        </p:txBody>
      </p:sp>
      <p:sp>
        <p:nvSpPr>
          <p:cNvPr id="4" name="Slide Number Placeholder 3"/>
          <p:cNvSpPr>
            <a:spLocks noGrp="1"/>
          </p:cNvSpPr>
          <p:nvPr>
            <p:ph type="sldNum" sz="quarter" idx="5"/>
          </p:nvPr>
        </p:nvSpPr>
        <p:spPr/>
        <p:txBody>
          <a:bodyPr/>
          <a:lstStyle/>
          <a:p>
            <a:fld id="{77711DF6-FBF7-4A45-90FF-EC4E346A2D7A}" type="slidenum">
              <a:rPr lang="en-US" smtClean="0"/>
              <a:pPr/>
              <a:t>20</a:t>
            </a:fld>
            <a:endParaRPr lang="en-US" dirty="0"/>
          </a:p>
        </p:txBody>
      </p:sp>
    </p:spTree>
    <p:extLst>
      <p:ext uri="{BB962C8B-B14F-4D97-AF65-F5344CB8AC3E}">
        <p14:creationId xmlns:p14="http://schemas.microsoft.com/office/powerpoint/2010/main" val="26762412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710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baseline="0" dirty="0">
                <a:latin typeface="Calibri" pitchFamily="-106" charset="0"/>
                <a:ea typeface="ＭＳ Ｐゴシック" pitchFamily="-106" charset="-128"/>
                <a:cs typeface="ＭＳ Ｐゴシック" pitchFamily="-106" charset="-128"/>
              </a:rPr>
              <a:t>But as I noted earlier, newer pig housing systems and specialized barns have contributed significantly to overall improved animal health. </a:t>
            </a:r>
          </a:p>
          <a:p>
            <a:endParaRPr lang="en-US" baseline="0" dirty="0">
              <a:latin typeface="Calibri" pitchFamily="-106" charset="0"/>
              <a:ea typeface="ＭＳ Ｐゴシック" pitchFamily="-106" charset="-128"/>
              <a:cs typeface="ＭＳ Ｐゴシック" pitchFamily="-106" charset="-128"/>
            </a:endParaRPr>
          </a:p>
          <a:p>
            <a:r>
              <a:rPr lang="en-US" baseline="0" dirty="0">
                <a:latin typeface="Calibri" pitchFamily="-106" charset="0"/>
                <a:ea typeface="ＭＳ Ｐゴシック" pitchFamily="-106" charset="-128"/>
                <a:cs typeface="ＭＳ Ｐゴシック" pitchFamily="-106" charset="-128"/>
              </a:rPr>
              <a:t>Many farmers have chosen to move their pigs into specialized barns during the last 40 years.</a:t>
            </a:r>
          </a:p>
          <a:p>
            <a:endParaRPr lang="en-US" baseline="0" dirty="0">
              <a:latin typeface="Calibri" pitchFamily="-106" charset="0"/>
              <a:ea typeface="ＭＳ Ｐゴシック" pitchFamily="-106" charset="-128"/>
              <a:cs typeface="ＭＳ Ｐゴシック" pitchFamily="-106" charset="-128"/>
            </a:endParaRPr>
          </a:p>
          <a:p>
            <a:r>
              <a:rPr lang="en-US" dirty="0">
                <a:latin typeface="Calibri" charset="0"/>
                <a:ea typeface="Calibri"/>
              </a:rPr>
              <a:t>These barns allow farmers to protect their pigs from weather, predators and disease. Pigs also receive a more constant level of care and nutrition.</a:t>
            </a:r>
          </a:p>
          <a:p>
            <a:endParaRPr lang="en-US" altLang="ja-JP" dirty="0">
              <a:latin typeface="Calibri" charset="0"/>
              <a:ea typeface="Calibri"/>
            </a:endParaRPr>
          </a:p>
          <a:p>
            <a:r>
              <a:rPr lang="en-US" altLang="ja-JP" dirty="0">
                <a:latin typeface="Calibri" charset="0"/>
                <a:ea typeface="Calibri"/>
              </a:rPr>
              <a:t>For example, feed and water can be carefully monitored to meet each pig’s growth and development.</a:t>
            </a:r>
          </a:p>
          <a:p>
            <a:endParaRPr lang="en-US" dirty="0">
              <a:latin typeface="Calibri"/>
              <a:ea typeface="Calibri"/>
            </a:endParaRPr>
          </a:p>
        </p:txBody>
      </p:sp>
      <p:sp>
        <p:nvSpPr>
          <p:cNvPr id="4710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911351EA-09B4-9042-8364-10B78B35188E}" type="slidenum">
              <a:rPr lang="en-US" sz="1200">
                <a:latin typeface="Calibri"/>
                <a:ea typeface="Calibri"/>
                <a:cs typeface="Calibri"/>
              </a:rPr>
              <a:pPr/>
              <a:t>21</a:t>
            </a:fld>
            <a:endParaRPr lang="en-US" sz="1200" dirty="0">
              <a:latin typeface="Calibri"/>
              <a:ea typeface="Calibri"/>
              <a:cs typeface="Calibri"/>
            </a:endParaRPr>
          </a:p>
        </p:txBody>
      </p:sp>
    </p:spTree>
    <p:extLst>
      <p:ext uri="{BB962C8B-B14F-4D97-AF65-F5344CB8AC3E}">
        <p14:creationId xmlns:p14="http://schemas.microsoft.com/office/powerpoint/2010/main" val="37048468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a:extLst>
              <a:ext uri="{FF2B5EF4-FFF2-40B4-BE49-F238E27FC236}">
                <a16:creationId xmlns:a16="http://schemas.microsoft.com/office/drawing/2014/main" id="{38D6A4D8-07EF-6D4D-9771-9CD1D42B80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a:extLst>
              <a:ext uri="{FF2B5EF4-FFF2-40B4-BE49-F238E27FC236}">
                <a16:creationId xmlns:a16="http://schemas.microsoft.com/office/drawing/2014/main" id="{A85A490A-DA63-EF4E-9F16-51E2236C87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 key component of raising healthy pigs in today’s modern barns involves Biosecurity Management.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r>
              <a:rPr lang="en-US" dirty="0"/>
              <a:t>Swine veterinarians often help farmers incorporate science-based biosecurity measures to prevent introduction &amp; transmission of disease and disease-causing</a:t>
            </a:r>
          </a:p>
          <a:p>
            <a:r>
              <a:rPr lang="en-US" dirty="0"/>
              <a:t>agents into a herd.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Calibri" charset="0"/>
                <a:ea typeface="Calibri"/>
              </a:rPr>
              <a:t>These kinds of </a:t>
            </a:r>
            <a:r>
              <a:rPr lang="ja-JP" altLang="en-US">
                <a:latin typeface="Calibri" charset="0"/>
                <a:ea typeface="Calibri"/>
              </a:rPr>
              <a:t>“</a:t>
            </a:r>
            <a:r>
              <a:rPr lang="en-US" altLang="ja-JP" dirty="0">
                <a:latin typeface="Calibri" charset="0"/>
                <a:ea typeface="Calibri"/>
              </a:rPr>
              <a:t>stop</a:t>
            </a:r>
            <a:r>
              <a:rPr lang="ja-JP" altLang="en-US">
                <a:latin typeface="Calibri" charset="0"/>
                <a:ea typeface="Calibri"/>
              </a:rPr>
              <a:t>”</a:t>
            </a:r>
            <a:r>
              <a:rPr lang="en-US" altLang="ja-JP" dirty="0">
                <a:latin typeface="Calibri" charset="0"/>
                <a:ea typeface="Calibri"/>
              </a:rPr>
              <a:t> signs are posted to control access to barns. And some farmers ask people who work with their pigs to shower and put on clean coveralls and boots. Additional disease prevention measures include disinfecting any tools that are brought into the barns from outside.</a:t>
            </a:r>
          </a:p>
          <a:p>
            <a:endParaRPr lang="en-US" altLang="en-US" dirty="0"/>
          </a:p>
        </p:txBody>
      </p:sp>
      <p:sp>
        <p:nvSpPr>
          <p:cNvPr id="53251" name="Slide Number Placeholder 3">
            <a:extLst>
              <a:ext uri="{FF2B5EF4-FFF2-40B4-BE49-F238E27FC236}">
                <a16:creationId xmlns:a16="http://schemas.microsoft.com/office/drawing/2014/main" id="{8D9AE3CF-5B96-F646-B182-067366F441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BC6F193-2237-2F4B-BBEE-2BCE17AD944E}" type="slidenum">
              <a:rPr lang="en-US" altLang="en-US"/>
              <a:pPr/>
              <a:t>22</a:t>
            </a:fld>
            <a:endParaRPr lang="en-US" altLang="en-US" dirty="0"/>
          </a:p>
        </p:txBody>
      </p:sp>
    </p:spTree>
    <p:extLst>
      <p:ext uri="{BB962C8B-B14F-4D97-AF65-F5344CB8AC3E}">
        <p14:creationId xmlns:p14="http://schemas.microsoft.com/office/powerpoint/2010/main" val="3577792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Calibri" pitchFamily="-106" charset="0"/>
                <a:ea typeface="ＭＳ Ｐゴシック" pitchFamily="-106" charset="-128"/>
                <a:cs typeface="ＭＳ Ｐゴシック" pitchFamily="-106" charset="-128"/>
              </a:rPr>
              <a:t>Another modern biosecurity herd management practice is “all-in/all-out management systems” in which pigs are moved into and out of barns in distinct groups. By preventing the commingling of pig groups, farmers reduce the spread of disease. </a:t>
            </a:r>
          </a:p>
          <a:p>
            <a:endParaRPr lang="en-US" dirty="0">
              <a:latin typeface="Calibri" pitchFamily="-106" charset="0"/>
              <a:ea typeface="ＭＳ Ｐゴシック" pitchFamily="-106" charset="-128"/>
              <a:cs typeface="ＭＳ Ｐゴシック" pitchFamily="-106" charset="-128"/>
            </a:endParaRPr>
          </a:p>
          <a:p>
            <a:r>
              <a:rPr lang="en-US" dirty="0">
                <a:latin typeface="Calibri" pitchFamily="-106" charset="0"/>
                <a:ea typeface="ＭＳ Ｐゴシック" pitchFamily="-106" charset="-128"/>
                <a:cs typeface="ＭＳ Ｐゴシック" pitchFamily="-106" charset="-128"/>
              </a:rPr>
              <a:t>All facilities are cleaned and disinfected thoroughly between groups of pigs. </a:t>
            </a:r>
          </a:p>
          <a:p>
            <a:endParaRPr lang="en-US" dirty="0"/>
          </a:p>
        </p:txBody>
      </p:sp>
      <p:sp>
        <p:nvSpPr>
          <p:cNvPr id="4" name="Slide Number Placeholder 3"/>
          <p:cNvSpPr>
            <a:spLocks noGrp="1"/>
          </p:cNvSpPr>
          <p:nvPr>
            <p:ph type="sldNum" sz="quarter" idx="10"/>
          </p:nvPr>
        </p:nvSpPr>
        <p:spPr/>
        <p:txBody>
          <a:bodyPr/>
          <a:lstStyle/>
          <a:p>
            <a:fld id="{77711DF6-FBF7-4A45-90FF-EC4E346A2D7A}" type="slidenum">
              <a:rPr lang="en-US" smtClean="0"/>
              <a:pPr/>
              <a:t>23</a:t>
            </a:fld>
            <a:endParaRPr lang="en-US" dirty="0"/>
          </a:p>
        </p:txBody>
      </p:sp>
    </p:spTree>
    <p:extLst>
      <p:ext uri="{BB962C8B-B14F-4D97-AF65-F5344CB8AC3E}">
        <p14:creationId xmlns:p14="http://schemas.microsoft.com/office/powerpoint/2010/main" val="11892812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Raising healthy pigs means swine veterinarians may also use antibiotics to treat or control bacterial disease from spreading within a pig herd. We are committed to the responsible use of antibiotics to protect them for human and animal health.</a:t>
            </a:r>
          </a:p>
          <a:p>
            <a:endParaRPr lang="en-US" dirty="0"/>
          </a:p>
        </p:txBody>
      </p:sp>
      <p:sp>
        <p:nvSpPr>
          <p:cNvPr id="4" name="Slide Number Placeholder 3"/>
          <p:cNvSpPr>
            <a:spLocks noGrp="1"/>
          </p:cNvSpPr>
          <p:nvPr>
            <p:ph type="sldNum" sz="quarter" idx="5"/>
          </p:nvPr>
        </p:nvSpPr>
        <p:spPr/>
        <p:txBody>
          <a:bodyPr/>
          <a:lstStyle/>
          <a:p>
            <a:pPr>
              <a:defRPr/>
            </a:pPr>
            <a:fld id="{012A1440-B5D1-A542-9B44-236781543599}" type="slidenum">
              <a:rPr lang="en-US" altLang="en-US" smtClean="0"/>
              <a:pPr>
                <a:defRPr/>
              </a:pPr>
              <a:t>24</a:t>
            </a:fld>
            <a:endParaRPr lang="en-US" altLang="en-US" dirty="0"/>
          </a:p>
        </p:txBody>
      </p:sp>
    </p:spTree>
    <p:extLst>
      <p:ext uri="{BB962C8B-B14F-4D97-AF65-F5344CB8AC3E}">
        <p14:creationId xmlns:p14="http://schemas.microsoft.com/office/powerpoint/2010/main" val="33126608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solidFill>
                  <a:srgbClr val="000000"/>
                </a:solidFill>
              </a:rPr>
              <a:t>Protecting the effectiveness of antibiotics requires judicious use regardless of species – animal or human.</a:t>
            </a:r>
          </a:p>
          <a:p>
            <a:pPr marL="0" indent="0">
              <a:buFont typeface="Arial"/>
              <a:buNone/>
            </a:pPr>
            <a:endParaRPr lang="en-US" sz="1200" kern="1200" dirty="0">
              <a:solidFill>
                <a:schemeClr val="tx1"/>
              </a:solidFill>
              <a:effectLst/>
              <a:latin typeface="+mn-lt"/>
              <a:ea typeface="+mn-ea"/>
              <a:cs typeface="+mn-cs"/>
            </a:endParaRPr>
          </a:p>
          <a:p>
            <a:pPr marL="0" indent="0">
              <a:buFont typeface="Arial"/>
              <a:buNone/>
            </a:pPr>
            <a:r>
              <a:rPr lang="en-US" sz="1200" kern="1200" dirty="0">
                <a:solidFill>
                  <a:schemeClr val="tx1"/>
                </a:solidFill>
                <a:effectLst/>
                <a:latin typeface="+mn-lt"/>
                <a:ea typeface="+mn-ea"/>
                <a:cs typeface="+mn-cs"/>
              </a:rPr>
              <a:t>Veterinarians know</a:t>
            </a:r>
            <a:r>
              <a:rPr lang="en-US" sz="1200" kern="1200" baseline="0" dirty="0">
                <a:solidFill>
                  <a:schemeClr val="tx1"/>
                </a:solidFill>
                <a:effectLst/>
                <a:latin typeface="+mn-lt"/>
                <a:ea typeface="+mn-ea"/>
                <a:cs typeface="+mn-cs"/>
              </a:rPr>
              <a:t> they </a:t>
            </a:r>
            <a:r>
              <a:rPr lang="en-US" sz="1200" kern="1200" dirty="0">
                <a:solidFill>
                  <a:schemeClr val="tx1"/>
                </a:solidFill>
                <a:effectLst/>
                <a:latin typeface="+mn-lt"/>
                <a:ea typeface="+mn-ea"/>
                <a:cs typeface="+mn-cs"/>
              </a:rPr>
              <a:t>need to make sure using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 antibiotic is:</a:t>
            </a:r>
          </a:p>
          <a:p>
            <a:pPr marL="0" indent="0">
              <a:buFont typeface="Arial"/>
              <a:buNone/>
            </a:pPr>
            <a:endParaRPr lang="en-US" sz="1200" kern="1200" dirty="0">
              <a:solidFill>
                <a:schemeClr val="tx1"/>
              </a:solidFill>
              <a:effectLst/>
              <a:latin typeface="+mn-lt"/>
              <a:ea typeface="+mn-ea"/>
              <a:cs typeface="+mn-cs"/>
            </a:endParaRPr>
          </a:p>
          <a:p>
            <a:pPr marL="171450" indent="-171450">
              <a:buFont typeface="Arial"/>
              <a:buChar char="•"/>
            </a:pPr>
            <a:r>
              <a:rPr lang="en-US" sz="1200" kern="1200" dirty="0">
                <a:solidFill>
                  <a:schemeClr val="tx1"/>
                </a:solidFill>
                <a:effectLst/>
                <a:latin typeface="+mn-lt"/>
                <a:ea typeface="+mn-ea"/>
                <a:cs typeface="+mn-cs"/>
              </a:rPr>
              <a:t>Needed for that animal’s medical condition</a:t>
            </a:r>
          </a:p>
          <a:p>
            <a:pPr marL="171450" indent="-171450">
              <a:buFont typeface="Arial"/>
              <a:buChar char="•"/>
            </a:pPr>
            <a:r>
              <a:rPr lang="en-US" sz="1200" kern="1200" dirty="0">
                <a:solidFill>
                  <a:schemeClr val="tx1"/>
                </a:solidFill>
                <a:effectLst/>
                <a:latin typeface="+mn-lt"/>
                <a:ea typeface="+mn-ea"/>
                <a:cs typeface="+mn-cs"/>
              </a:rPr>
              <a:t>The most appropriate choice for that condition</a:t>
            </a:r>
          </a:p>
          <a:p>
            <a:pPr marL="171450" indent="-171450">
              <a:buFont typeface="Arial"/>
              <a:buChar char="•"/>
            </a:pPr>
            <a:r>
              <a:rPr lang="en-US" sz="1200" kern="1200" dirty="0">
                <a:solidFill>
                  <a:schemeClr val="tx1"/>
                </a:solidFill>
                <a:effectLst/>
                <a:latin typeface="+mn-lt"/>
                <a:ea typeface="+mn-ea"/>
                <a:cs typeface="+mn-cs"/>
              </a:rPr>
              <a:t>Given</a:t>
            </a:r>
            <a:r>
              <a:rPr lang="en-US" sz="1200" kern="1200" baseline="0" dirty="0">
                <a:solidFill>
                  <a:schemeClr val="tx1"/>
                </a:solidFill>
                <a:effectLst/>
                <a:latin typeface="+mn-lt"/>
                <a:ea typeface="+mn-ea"/>
                <a:cs typeface="+mn-cs"/>
              </a:rPr>
              <a:t> to the animal in the correct:</a:t>
            </a:r>
          </a:p>
          <a:p>
            <a:pPr marL="628650" lvl="1" indent="-171450">
              <a:buFont typeface="Wingdings" charset="2"/>
              <a:buChar char="²"/>
            </a:pPr>
            <a:r>
              <a:rPr lang="en-US" sz="1200" kern="1200" dirty="0">
                <a:solidFill>
                  <a:schemeClr val="tx1"/>
                </a:solidFill>
                <a:effectLst/>
                <a:latin typeface="+mn-lt"/>
                <a:ea typeface="+mn-ea"/>
                <a:cs typeface="+mn-cs"/>
              </a:rPr>
              <a:t>Dose</a:t>
            </a:r>
          </a:p>
          <a:p>
            <a:pPr marL="628650" lvl="1" indent="-171450">
              <a:buFont typeface="Wingdings" charset="2"/>
              <a:buChar char="²"/>
            </a:pPr>
            <a:r>
              <a:rPr lang="en-US" sz="1200" kern="1200" dirty="0">
                <a:solidFill>
                  <a:schemeClr val="tx1"/>
                </a:solidFill>
                <a:effectLst/>
                <a:latin typeface="+mn-lt"/>
                <a:ea typeface="+mn-ea"/>
                <a:cs typeface="+mn-cs"/>
              </a:rPr>
              <a:t>Frequency</a:t>
            </a:r>
          </a:p>
          <a:p>
            <a:pPr marL="628650" lvl="1" indent="-171450">
              <a:buFont typeface="Wingdings" charset="2"/>
              <a:buChar char="²"/>
            </a:pPr>
            <a:r>
              <a:rPr lang="en-US" sz="1200" kern="1200" dirty="0">
                <a:solidFill>
                  <a:schemeClr val="tx1"/>
                </a:solidFill>
                <a:effectLst/>
                <a:latin typeface="+mn-lt"/>
                <a:ea typeface="+mn-ea"/>
                <a:cs typeface="+mn-cs"/>
              </a:rPr>
              <a:t>Duration</a:t>
            </a:r>
            <a:endParaRPr lang="en-US" sz="1200" kern="1200" baseline="0" dirty="0">
              <a:solidFill>
                <a:schemeClr val="tx1"/>
              </a:solidFill>
              <a:effectLst/>
              <a:latin typeface="+mn-lt"/>
              <a:ea typeface="+mn-ea"/>
              <a:cs typeface="+mn-cs"/>
            </a:endParaRPr>
          </a:p>
          <a:p>
            <a:pPr marL="628650" lvl="1" indent="-171450">
              <a:buFont typeface="Wingdings" charset="2"/>
              <a:buChar char="²"/>
            </a:pPr>
            <a:r>
              <a:rPr lang="en-US" sz="1200" kern="1200" baseline="0" dirty="0">
                <a:solidFill>
                  <a:schemeClr val="tx1"/>
                </a:solidFill>
                <a:effectLst/>
                <a:latin typeface="+mn-lt"/>
                <a:ea typeface="+mn-ea"/>
                <a:cs typeface="+mn-cs"/>
              </a:rPr>
              <a:t>Delivery method</a:t>
            </a:r>
            <a:r>
              <a:rPr lang="en-US" sz="1200" kern="1200" dirty="0">
                <a:solidFill>
                  <a:schemeClr val="tx1"/>
                </a:solidFill>
                <a:effectLst/>
                <a:latin typeface="+mn-lt"/>
                <a:ea typeface="+mn-ea"/>
                <a:cs typeface="+mn-cs"/>
              </a:rPr>
              <a:t> </a:t>
            </a:r>
            <a:endParaRPr lang="en-US" baseline="0" dirty="0"/>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Source: AVMA.org</a:t>
            </a:r>
          </a:p>
          <a:p>
            <a:endParaRPr lang="en-US" baseline="0" dirty="0"/>
          </a:p>
        </p:txBody>
      </p:sp>
      <p:sp>
        <p:nvSpPr>
          <p:cNvPr id="4" name="Slide Number Placeholder 3"/>
          <p:cNvSpPr>
            <a:spLocks noGrp="1"/>
          </p:cNvSpPr>
          <p:nvPr>
            <p:ph type="sldNum" sz="quarter" idx="10"/>
          </p:nvPr>
        </p:nvSpPr>
        <p:spPr/>
        <p:txBody>
          <a:bodyPr/>
          <a:lstStyle/>
          <a:p>
            <a:fld id="{45EB4ACE-09A3-8940-934B-95ACFB3E95BB}" type="slidenum">
              <a:rPr lang="en-US" smtClean="0"/>
              <a:pPr/>
              <a:t>25</a:t>
            </a:fld>
            <a:endParaRPr lang="en-US" dirty="0"/>
          </a:p>
        </p:txBody>
      </p:sp>
    </p:spTree>
    <p:extLst>
      <p:ext uri="{BB962C8B-B14F-4D97-AF65-F5344CB8AC3E}">
        <p14:creationId xmlns:p14="http://schemas.microsoft.com/office/powerpoint/2010/main" val="4631457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The FDA classifies medically important antibiotics as those that</a:t>
            </a:r>
            <a:r>
              <a:rPr lang="en-US" altLang="en-US" baseline="0" dirty="0"/>
              <a:t> are important for treating human disease</a:t>
            </a:r>
            <a:r>
              <a:rPr lang="en-US" altLang="en-US" dirty="0"/>
              <a:t>; these now require a VFD for use in animal feed and a prescription for use in water. </a:t>
            </a:r>
          </a:p>
          <a:p>
            <a:endParaRPr lang="en-US" altLang="en-US" b="1" dirty="0"/>
          </a:p>
          <a:p>
            <a:r>
              <a:rPr lang="en-US" altLang="en-US" dirty="0"/>
              <a:t>Included are:</a:t>
            </a:r>
          </a:p>
          <a:p>
            <a:endParaRPr lang="en-US" altLang="en-US" dirty="0"/>
          </a:p>
          <a:p>
            <a:pPr>
              <a:buFontTx/>
              <a:buChar char="•"/>
            </a:pPr>
            <a:r>
              <a:rPr lang="en-US" altLang="en-US" dirty="0"/>
              <a:t>Penicillins, </a:t>
            </a:r>
          </a:p>
          <a:p>
            <a:pPr>
              <a:buFontTx/>
              <a:buChar char="•"/>
            </a:pPr>
            <a:r>
              <a:rPr lang="en-US" altLang="en-US" dirty="0"/>
              <a:t>Cephalosporins, </a:t>
            </a:r>
          </a:p>
          <a:p>
            <a:pPr>
              <a:buFontTx/>
              <a:buChar char="•"/>
            </a:pPr>
            <a:r>
              <a:rPr lang="en-US" altLang="en-US" dirty="0"/>
              <a:t>Quinolones,</a:t>
            </a:r>
          </a:p>
          <a:p>
            <a:pPr>
              <a:buFontTx/>
              <a:buChar char="•"/>
            </a:pPr>
            <a:r>
              <a:rPr lang="en-US" altLang="en-US" dirty="0"/>
              <a:t>Fluroquinolones, </a:t>
            </a:r>
          </a:p>
          <a:p>
            <a:pPr>
              <a:buFontTx/>
              <a:buChar char="•"/>
            </a:pPr>
            <a:r>
              <a:rPr lang="en-US" altLang="en-US" dirty="0"/>
              <a:t>Tetracyclines, </a:t>
            </a:r>
          </a:p>
          <a:p>
            <a:pPr>
              <a:buFontTx/>
              <a:buChar char="•"/>
            </a:pPr>
            <a:r>
              <a:rPr lang="en-US" altLang="en-US" dirty="0"/>
              <a:t>Macrolides, </a:t>
            </a:r>
          </a:p>
          <a:p>
            <a:pPr>
              <a:buFontTx/>
              <a:buChar char="•"/>
            </a:pPr>
            <a:r>
              <a:rPr lang="en-US" altLang="en-US" dirty="0"/>
              <a:t>Sulfas,</a:t>
            </a:r>
          </a:p>
          <a:p>
            <a:pPr>
              <a:buFontTx/>
              <a:buChar char="•"/>
            </a:pPr>
            <a:r>
              <a:rPr lang="en-US" altLang="en-US" dirty="0"/>
              <a:t>Glycopeptides.</a:t>
            </a:r>
          </a:p>
          <a:p>
            <a:pPr marL="0" lvl="1" eaLnBrk="1" hangingPunct="1">
              <a:spcBef>
                <a:spcPct val="0"/>
              </a:spcBef>
            </a:pPr>
            <a:endParaRPr lang="en-US" altLang="en-US" dirty="0"/>
          </a:p>
          <a:p>
            <a:pPr marL="0" marR="0" lvl="1" indent="0" algn="l" defTabSz="914400" rtl="0" eaLnBrk="1" fontAlgn="base" latinLnBrk="0" hangingPunct="1">
              <a:lnSpc>
                <a:spcPct val="100000"/>
              </a:lnSpc>
              <a:spcBef>
                <a:spcPct val="0"/>
              </a:spcBef>
              <a:spcAft>
                <a:spcPct val="0"/>
              </a:spcAft>
              <a:buClrTx/>
              <a:buSzTx/>
              <a:buFontTx/>
              <a:buNone/>
              <a:tabLst/>
              <a:defRPr/>
            </a:pPr>
            <a:r>
              <a:rPr lang="en-US" altLang="en-US" dirty="0"/>
              <a:t>Before 2017 expansion of FDA rules, Pulmotil and nuflor already required a VFD.</a:t>
            </a:r>
          </a:p>
          <a:p>
            <a:endParaRPr lang="en-US" dirty="0"/>
          </a:p>
        </p:txBody>
      </p:sp>
      <p:sp>
        <p:nvSpPr>
          <p:cNvPr id="4" name="Slide Number Placeholder 3"/>
          <p:cNvSpPr>
            <a:spLocks noGrp="1"/>
          </p:cNvSpPr>
          <p:nvPr>
            <p:ph type="sldNum" sz="quarter" idx="5"/>
          </p:nvPr>
        </p:nvSpPr>
        <p:spPr/>
        <p:txBody>
          <a:bodyPr/>
          <a:lstStyle/>
          <a:p>
            <a:fld id="{77711DF6-FBF7-4A45-90FF-EC4E346A2D7A}" type="slidenum">
              <a:rPr lang="en-US" smtClean="0"/>
              <a:pPr/>
              <a:t>26</a:t>
            </a:fld>
            <a:endParaRPr lang="en-US" dirty="0"/>
          </a:p>
        </p:txBody>
      </p:sp>
    </p:spTree>
    <p:extLst>
      <p:ext uri="{BB962C8B-B14F-4D97-AF65-F5344CB8AC3E}">
        <p14:creationId xmlns:p14="http://schemas.microsoft.com/office/powerpoint/2010/main" val="15388300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FDA defines not medically important antibiotics as those used almost exclusively in animal medicines and feed.</a:t>
            </a:r>
          </a:p>
          <a:p>
            <a:endParaRPr lang="en-US" altLang="en-US" dirty="0"/>
          </a:p>
          <a:p>
            <a:r>
              <a:rPr lang="en-US" altLang="en-US" dirty="0"/>
              <a:t>They include:</a:t>
            </a:r>
          </a:p>
          <a:p>
            <a:endParaRPr lang="en-US" altLang="en-US" dirty="0"/>
          </a:p>
          <a:p>
            <a:pPr>
              <a:buFontTx/>
              <a:buChar char="•"/>
            </a:pPr>
            <a:r>
              <a:rPr lang="en-US" altLang="en-US" dirty="0"/>
              <a:t>ionophores</a:t>
            </a:r>
          </a:p>
          <a:p>
            <a:pPr>
              <a:buFontTx/>
              <a:buChar char="•"/>
            </a:pPr>
            <a:r>
              <a:rPr lang="en-US" altLang="en-US" dirty="0"/>
              <a:t>polypeptides</a:t>
            </a:r>
          </a:p>
          <a:p>
            <a:pPr>
              <a:buFontTx/>
              <a:buChar char="•"/>
            </a:pPr>
            <a:r>
              <a:rPr lang="en-US" altLang="en-US" dirty="0"/>
              <a:t>carbadox</a:t>
            </a:r>
          </a:p>
          <a:p>
            <a:pPr>
              <a:buFontTx/>
              <a:buChar char="•"/>
            </a:pPr>
            <a:r>
              <a:rPr lang="en-US" altLang="en-US" dirty="0"/>
              <a:t>Bambermycin</a:t>
            </a:r>
          </a:p>
          <a:p>
            <a:pPr>
              <a:buFontTx/>
              <a:buChar char="•"/>
            </a:pPr>
            <a:r>
              <a:rPr lang="en-US" altLang="en-US" dirty="0"/>
              <a:t>Pleuromutlin.</a:t>
            </a:r>
          </a:p>
          <a:p>
            <a:pPr>
              <a:buFontTx/>
              <a:buChar char="•"/>
            </a:pPr>
            <a:endParaRPr lang="en-US" altLang="en-US" dirty="0"/>
          </a:p>
          <a:p>
            <a:r>
              <a:rPr lang="en-US" altLang="en-US" dirty="0">
                <a:solidFill>
                  <a:srgbClr val="000000"/>
                </a:solidFill>
              </a:rPr>
              <a:t>These antibiotics remain available for nutrition efficiency and/or over-the-counter (OTC) for use in feed and water – they do not require a VFD.</a:t>
            </a:r>
            <a:r>
              <a:rPr lang="en-US" altLang="en-US" dirty="0"/>
              <a:t> </a:t>
            </a:r>
          </a:p>
          <a:p>
            <a:endParaRPr lang="en-US" dirty="0"/>
          </a:p>
        </p:txBody>
      </p:sp>
      <p:sp>
        <p:nvSpPr>
          <p:cNvPr id="4" name="Slide Number Placeholder 3"/>
          <p:cNvSpPr>
            <a:spLocks noGrp="1"/>
          </p:cNvSpPr>
          <p:nvPr>
            <p:ph type="sldNum" sz="quarter" idx="5"/>
          </p:nvPr>
        </p:nvSpPr>
        <p:spPr/>
        <p:txBody>
          <a:bodyPr/>
          <a:lstStyle/>
          <a:p>
            <a:fld id="{77711DF6-FBF7-4A45-90FF-EC4E346A2D7A}" type="slidenum">
              <a:rPr lang="en-US" smtClean="0"/>
              <a:pPr/>
              <a:t>27</a:t>
            </a:fld>
            <a:endParaRPr lang="en-US" dirty="0"/>
          </a:p>
        </p:txBody>
      </p:sp>
    </p:spTree>
    <p:extLst>
      <p:ext uri="{BB962C8B-B14F-4D97-AF65-F5344CB8AC3E}">
        <p14:creationId xmlns:p14="http://schemas.microsoft.com/office/powerpoint/2010/main" val="31577217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dirty="0">
                <a:latin typeface="Calibri" charset="0"/>
                <a:ea typeface="Calibri"/>
              </a:rPr>
              <a:t>Antibiotics are injected o</a:t>
            </a:r>
            <a:r>
              <a:rPr lang="en-US" baseline="0" dirty="0">
                <a:latin typeface="Calibri" charset="0"/>
                <a:ea typeface="Calibri"/>
              </a:rPr>
              <a:t>r provided orally for individual pigs.</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a:latin typeface="Calibri" charset="0"/>
              <a:ea typeface="Calibri"/>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baseline="0" dirty="0">
                <a:latin typeface="Calibri" charset="0"/>
                <a:ea typeface="Calibri"/>
              </a:rPr>
              <a:t>For herd or group conditions, they are </a:t>
            </a:r>
            <a:r>
              <a:rPr lang="en-US" dirty="0">
                <a:latin typeface="Calibri" charset="0"/>
                <a:ea typeface="Calibri"/>
              </a:rPr>
              <a:t>used:</a:t>
            </a:r>
          </a:p>
          <a:p>
            <a:pPr marL="0" marR="0" indent="0" algn="l" defTabSz="457200" rtl="0" eaLnBrk="1" fontAlgn="auto" latinLnBrk="0" hangingPunct="1">
              <a:lnSpc>
                <a:spcPct val="100000"/>
              </a:lnSpc>
              <a:spcBef>
                <a:spcPct val="0"/>
              </a:spcBef>
              <a:spcAft>
                <a:spcPts val="0"/>
              </a:spcAft>
              <a:buClrTx/>
              <a:buSzTx/>
              <a:buFontTx/>
              <a:buNone/>
              <a:tabLst/>
              <a:defRPr/>
            </a:pPr>
            <a:endParaRPr lang="en-US" dirty="0">
              <a:latin typeface="Calibri" charset="0"/>
              <a:ea typeface="Calibri"/>
            </a:endParaRPr>
          </a:p>
          <a:p>
            <a:pPr marL="228600" marR="0" indent="-228600" algn="l" defTabSz="457200" rtl="0" eaLnBrk="1" fontAlgn="auto" latinLnBrk="0" hangingPunct="1">
              <a:lnSpc>
                <a:spcPct val="100000"/>
              </a:lnSpc>
              <a:spcBef>
                <a:spcPct val="0"/>
              </a:spcBef>
              <a:spcAft>
                <a:spcPts val="0"/>
              </a:spcAft>
              <a:buClrTx/>
              <a:buSzTx/>
              <a:buFontTx/>
              <a:buAutoNum type="alphaLcPeriod"/>
              <a:tabLst/>
              <a:defRPr/>
            </a:pPr>
            <a:r>
              <a:rPr lang="en-US" dirty="0">
                <a:latin typeface="Calibri" charset="0"/>
                <a:ea typeface="Calibri"/>
              </a:rPr>
              <a:t>In water to treat sick pigs</a:t>
            </a:r>
          </a:p>
          <a:p>
            <a:pPr marL="228600" marR="0" indent="-228600" algn="l" defTabSz="457200" rtl="0" eaLnBrk="1" fontAlgn="auto" latinLnBrk="0" hangingPunct="1">
              <a:lnSpc>
                <a:spcPct val="100000"/>
              </a:lnSpc>
              <a:spcBef>
                <a:spcPct val="0"/>
              </a:spcBef>
              <a:spcAft>
                <a:spcPts val="0"/>
              </a:spcAft>
              <a:buClrTx/>
              <a:buSzTx/>
              <a:buFontTx/>
              <a:buAutoNum type="alphaLcPeriod"/>
              <a:tabLst/>
              <a:defRPr/>
            </a:pPr>
            <a:r>
              <a:rPr lang="en-US" dirty="0">
                <a:latin typeface="Calibri" charset="0"/>
                <a:ea typeface="Calibri"/>
              </a:rPr>
              <a:t>in feed and water for controlling the spread of disease or when pigs are most susceptible to illness.</a:t>
            </a:r>
          </a:p>
          <a:p>
            <a:endParaRPr lang="en-US" dirty="0"/>
          </a:p>
        </p:txBody>
      </p:sp>
      <p:sp>
        <p:nvSpPr>
          <p:cNvPr id="4" name="Slide Number Placeholder 3"/>
          <p:cNvSpPr>
            <a:spLocks noGrp="1"/>
          </p:cNvSpPr>
          <p:nvPr>
            <p:ph type="sldNum" sz="quarter" idx="5"/>
          </p:nvPr>
        </p:nvSpPr>
        <p:spPr/>
        <p:txBody>
          <a:bodyPr/>
          <a:lstStyle/>
          <a:p>
            <a:fld id="{77711DF6-FBF7-4A45-90FF-EC4E346A2D7A}" type="slidenum">
              <a:rPr lang="en-US" smtClean="0"/>
              <a:pPr/>
              <a:t>28</a:t>
            </a:fld>
            <a:endParaRPr lang="en-US" dirty="0"/>
          </a:p>
        </p:txBody>
      </p:sp>
    </p:spTree>
    <p:extLst>
      <p:ext uri="{BB962C8B-B14F-4D97-AF65-F5344CB8AC3E}">
        <p14:creationId xmlns:p14="http://schemas.microsoft.com/office/powerpoint/2010/main" val="31502070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957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MS PGothic" charset="0"/>
              </a:rPr>
              <a:t>The FDA updated rules to take effect in 2017 on how farmers can use antibiotics on the farm </a:t>
            </a:r>
            <a:r>
              <a:rPr lang="en-US" u="sng" dirty="0">
                <a:latin typeface="Calibri" charset="0"/>
                <a:ea typeface="MS PGothic" charset="0"/>
              </a:rPr>
              <a:t>in all food animals.</a:t>
            </a:r>
          </a:p>
          <a:p>
            <a:endParaRPr lang="en-US" u="sng" dirty="0">
              <a:latin typeface="Calibri" charset="0"/>
              <a:ea typeface="MS PGothic" charset="0"/>
            </a:endParaRPr>
          </a:p>
          <a:p>
            <a:r>
              <a:rPr lang="en-US" dirty="0">
                <a:latin typeface="Calibri" charset="0"/>
                <a:ea typeface="MS PGothic" charset="0"/>
              </a:rPr>
              <a:t>The changes applied to antibiotics used in food animals that are also important to human health and included:</a:t>
            </a:r>
          </a:p>
          <a:p>
            <a:endParaRPr lang="en-US" altLang="ja-JP" dirty="0">
              <a:latin typeface="Calibri" charset="0"/>
              <a:ea typeface="MS PGothic" charset="0"/>
            </a:endParaRPr>
          </a:p>
          <a:p>
            <a:pPr>
              <a:buFontTx/>
              <a:buChar char="•"/>
            </a:pPr>
            <a:r>
              <a:rPr lang="en-US" altLang="ja-JP" dirty="0">
                <a:latin typeface="Calibri" charset="0"/>
                <a:ea typeface="MS PGothic" charset="0"/>
              </a:rPr>
              <a:t>Increased veterinary oversight. Farmers will need written authorization from a veterinarian to get </a:t>
            </a:r>
            <a:r>
              <a:rPr lang="en-US" altLang="ja-JP" i="1" dirty="0">
                <a:latin typeface="Calibri" charset="0"/>
                <a:ea typeface="MS PGothic" charset="0"/>
              </a:rPr>
              <a:t>medically important </a:t>
            </a:r>
            <a:r>
              <a:rPr lang="en-US" altLang="ja-JP" dirty="0">
                <a:latin typeface="Calibri" charset="0"/>
                <a:ea typeface="MS PGothic" charset="0"/>
              </a:rPr>
              <a:t>antibiotics for disease treatment, prevention and control.</a:t>
            </a:r>
          </a:p>
          <a:p>
            <a:endParaRPr lang="en-US" dirty="0">
              <a:latin typeface="Calibri" charset="0"/>
              <a:ea typeface="MS PGothic" charset="0"/>
            </a:endParaRPr>
          </a:p>
          <a:p>
            <a:pPr>
              <a:buFontTx/>
              <a:buChar char="•"/>
            </a:pPr>
            <a:r>
              <a:rPr lang="en-US" dirty="0">
                <a:latin typeface="Calibri" charset="0"/>
                <a:ea typeface="MS PGothic" charset="0"/>
              </a:rPr>
              <a:t>No use of these antibiotics for nutritional efficiency/growth promotion in animal feed. </a:t>
            </a:r>
            <a:endParaRPr lang="en-US" i="1" dirty="0">
              <a:latin typeface="Calibri" charset="0"/>
              <a:ea typeface="MS PGothic" charset="0"/>
            </a:endParaRPr>
          </a:p>
          <a:p>
            <a:pPr eaLnBrk="1" hangingPunct="1">
              <a:spcBef>
                <a:spcPct val="0"/>
              </a:spcBef>
            </a:pPr>
            <a:endParaRPr lang="en-US" i="1" dirty="0">
              <a:latin typeface="Calibri" charset="0"/>
              <a:ea typeface="MS PGothic" charset="0"/>
            </a:endParaRPr>
          </a:p>
          <a:p>
            <a:endParaRPr lang="en-US" dirty="0">
              <a:latin typeface="Calibri" charset="0"/>
              <a:ea typeface="MS PGothic" charset="0"/>
            </a:endParaRPr>
          </a:p>
          <a:p>
            <a:pPr>
              <a:lnSpc>
                <a:spcPct val="80000"/>
              </a:lnSpc>
            </a:pPr>
            <a:endParaRPr lang="en-US" dirty="0">
              <a:latin typeface="Calibri" charset="0"/>
              <a:ea typeface="MS PGothic" charset="0"/>
            </a:endParaRPr>
          </a:p>
        </p:txBody>
      </p:sp>
      <p:sp>
        <p:nvSpPr>
          <p:cNvPr id="10957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D52A3904-172F-0945-BADF-CAB88B8D30D5}" type="slidenum">
              <a:rPr lang="en-US" sz="1200"/>
              <a:pPr/>
              <a:t>29</a:t>
            </a:fld>
            <a:endParaRPr lang="en-US" sz="1200" dirty="0"/>
          </a:p>
        </p:txBody>
      </p:sp>
    </p:spTree>
    <p:extLst>
      <p:ext uri="{BB962C8B-B14F-4D97-AF65-F5344CB8AC3E}">
        <p14:creationId xmlns:p14="http://schemas.microsoft.com/office/powerpoint/2010/main" val="1689943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7B9029EC-37FC-5F46-870C-92221F13054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6C2817AF-D0AD-414D-88E9-42E5A6C1D67A}"/>
              </a:ext>
            </a:extLst>
          </p:cNvPr>
          <p:cNvSpPr>
            <a:spLocks noGrp="1"/>
          </p:cNvSpPr>
          <p:nvPr>
            <p:ph type="body" idx="1"/>
          </p:nvPr>
        </p:nvSpPr>
        <p:spPr bwMode="auto"/>
        <p:txBody>
          <a:bodyPr wrap="square"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dirty="0">
                <a:ea typeface="ＭＳ Ｐゴシック" charset="0"/>
              </a:rPr>
              <a:t>To see </a:t>
            </a:r>
            <a:r>
              <a:rPr lang="en-US">
                <a:ea typeface="ＭＳ Ｐゴシック" charset="0"/>
              </a:rPr>
              <a:t>how </a:t>
            </a:r>
            <a:r>
              <a:rPr lang="is-IS" u="none" baseline="0">
                <a:latin typeface="Calibri" charset="0"/>
                <a:ea typeface="ＭＳ Ｐゴシック" charset="0"/>
                <a:cs typeface="ＭＳ Ｐゴシック" charset="0"/>
              </a:rPr>
              <a:t>advancements </a:t>
            </a:r>
            <a:r>
              <a:rPr lang="is-IS" u="none" baseline="0" dirty="0">
                <a:latin typeface="Calibri" charset="0"/>
                <a:ea typeface="ＭＳ Ｐゴシック" charset="0"/>
                <a:cs typeface="ＭＳ Ｐゴシック" charset="0"/>
              </a:rPr>
              <a:t>in food animal veterinary medicine and science-based farming practices are helping farmers raise healthy pigs w</a:t>
            </a:r>
            <a:r>
              <a:rPr lang="en-US" dirty="0" err="1">
                <a:ea typeface="ＭＳ Ｐゴシック" charset="0"/>
              </a:rPr>
              <a:t>e’re</a:t>
            </a:r>
            <a:r>
              <a:rPr lang="en-US" dirty="0">
                <a:ea typeface="ＭＳ Ｐゴシック" charset="0"/>
              </a:rPr>
              <a:t> going to take you live right now inside a working pig barn </a:t>
            </a:r>
            <a:r>
              <a:rPr lang="en-US" altLang="en-US" dirty="0"/>
              <a:t>at South Dakota State University in Brookings </a:t>
            </a:r>
          </a:p>
          <a:p>
            <a:pPr marL="0" marR="0" lvl="0" indent="0" algn="l" defTabSz="457200" rtl="0" eaLnBrk="1" fontAlgn="base" latinLnBrk="0" hangingPunct="1">
              <a:lnSpc>
                <a:spcPct val="100000"/>
              </a:lnSpc>
              <a:spcBef>
                <a:spcPct val="0"/>
              </a:spcBef>
              <a:spcAft>
                <a:spcPct val="0"/>
              </a:spcAft>
              <a:buClrTx/>
              <a:buSzTx/>
              <a:buFontTx/>
              <a:buNone/>
              <a:tabLst/>
              <a:defRPr/>
            </a:pPr>
            <a:endParaRPr lang="en-US" altLang="en-US" dirty="0"/>
          </a:p>
          <a:p>
            <a:pPr defTabSz="457200" eaLnBrk="1" hangingPunct="1">
              <a:spcBef>
                <a:spcPct val="0"/>
              </a:spcBef>
            </a:pPr>
            <a:r>
              <a:rPr lang="en-US" altLang="en-US" dirty="0"/>
              <a:t>Today, we have a South Dakota State University student joining us live to walk us through their working pig barn. </a:t>
            </a:r>
          </a:p>
          <a:p>
            <a:pPr defTabSz="457200" eaLnBrk="1" hangingPunct="1">
              <a:spcBef>
                <a:spcPct val="0"/>
              </a:spcBef>
            </a:pPr>
            <a:endParaRPr lang="en-US" altLang="en-US" dirty="0"/>
          </a:p>
          <a:p>
            <a:pPr defTabSz="457200" eaLnBrk="1" hangingPunct="1">
              <a:spcBef>
                <a:spcPct val="0"/>
              </a:spcBef>
            </a:pPr>
            <a:r>
              <a:rPr lang="en-US" altLang="en-US" dirty="0"/>
              <a:t>After the tour, I’ll help relay any questions you may have .</a:t>
            </a:r>
          </a:p>
          <a:p>
            <a:pPr defTabSz="457200"/>
            <a:endParaRPr lang="en-US" altLang="en-US" dirty="0"/>
          </a:p>
          <a:p>
            <a:pPr defTabSz="457200"/>
            <a:endParaRPr lang="en-US" altLang="en-US" dirty="0"/>
          </a:p>
          <a:p>
            <a:pPr defTabSz="457200"/>
            <a:r>
              <a:rPr lang="en-US" altLang="en-US" b="1" dirty="0"/>
              <a:t>NOTE TO SPEAKER: </a:t>
            </a:r>
          </a:p>
          <a:p>
            <a:pPr defTabSz="457200"/>
            <a:endParaRPr lang="en-US" altLang="en-US" b="1" dirty="0"/>
          </a:p>
          <a:p>
            <a:pPr defTabSz="457200"/>
            <a:r>
              <a:rPr lang="en-US" altLang="en-US" b="1" dirty="0"/>
              <a:t>MINIMIZE PPT AND BRING UP ZOOM. WHEN TOUR IS COMPLETE MINIMIZE ZOOM AND BRING UP PPT. </a:t>
            </a:r>
          </a:p>
          <a:p>
            <a:pPr defTabSz="457200"/>
            <a:endParaRPr lang="en-US" altLang="en-US" b="1" dirty="0"/>
          </a:p>
          <a:p>
            <a:pPr defTabSz="457200"/>
            <a:r>
              <a:rPr lang="en-US" altLang="en-US" b="1" dirty="0"/>
              <a:t>FOLLOW DIAGLOGE PROVIDED SEPERATLY. </a:t>
            </a:r>
          </a:p>
          <a:p>
            <a:pPr>
              <a:defRPr/>
            </a:pPr>
            <a:endParaRPr lang="en-US" dirty="0">
              <a:latin typeface="Helvetica" charset="0"/>
              <a:ea typeface="MS PGothic" charset="0"/>
            </a:endParaRPr>
          </a:p>
        </p:txBody>
      </p:sp>
      <p:sp>
        <p:nvSpPr>
          <p:cNvPr id="21507" name="Slide Number Placeholder 3">
            <a:extLst>
              <a:ext uri="{FF2B5EF4-FFF2-40B4-BE49-F238E27FC236}">
                <a16:creationId xmlns:a16="http://schemas.microsoft.com/office/drawing/2014/main" id="{D398B4EE-1FD6-CA4B-B0C3-ADF0323575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9EBC3DA-D85A-BC49-9485-04CB127C1003}" type="slidenum">
              <a:rPr lang="en-US" altLang="en-US" smtClean="0">
                <a:latin typeface="Helvetica" pitchFamily="2" charset="0"/>
              </a:rPr>
              <a:pPr/>
              <a:t>3</a:t>
            </a:fld>
            <a:endParaRPr lang="en-US" altLang="en-US" dirty="0">
              <a:latin typeface="Helvetica" pitchFamily="2" charset="0"/>
            </a:endParaRPr>
          </a:p>
        </p:txBody>
      </p:sp>
    </p:spTree>
    <p:extLst>
      <p:ext uri="{BB962C8B-B14F-4D97-AF65-F5344CB8AC3E}">
        <p14:creationId xmlns:p14="http://schemas.microsoft.com/office/powerpoint/2010/main" val="22665923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547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457200" eaLnBrk="1" hangingPunct="1">
              <a:spcBef>
                <a:spcPct val="0"/>
              </a:spcBef>
            </a:pPr>
            <a:r>
              <a:rPr lang="en-US" dirty="0">
                <a:latin typeface="Calibri" charset="0"/>
                <a:ea typeface="MS PGothic" charset="0"/>
              </a:rPr>
              <a:t>At the same time, the USDA</a:t>
            </a:r>
            <a:r>
              <a:rPr lang="ja-JP" altLang="en-US">
                <a:latin typeface="Calibri" charset="0"/>
                <a:ea typeface="MS PGothic" charset="0"/>
              </a:rPr>
              <a:t>’</a:t>
            </a:r>
            <a:r>
              <a:rPr lang="en-US" altLang="ja-JP" dirty="0">
                <a:latin typeface="Calibri" charset="0"/>
                <a:ea typeface="MS PGothic" charset="0"/>
              </a:rPr>
              <a:t>s Food Safety and Inspection Service (FSIS) tests meat to ensure it is safe and there are no harmful antibiotic residues  entering the food supply.</a:t>
            </a:r>
          </a:p>
          <a:p>
            <a:pPr defTabSz="457200" eaLnBrk="1" hangingPunct="1">
              <a:spcBef>
                <a:spcPct val="0"/>
              </a:spcBef>
            </a:pPr>
            <a:endParaRPr lang="en-US" altLang="ja-JP" dirty="0">
              <a:latin typeface="Calibri" charset="0"/>
              <a:ea typeface="MS PGothic" charset="0"/>
            </a:endParaRPr>
          </a:p>
          <a:p>
            <a:pPr defTabSz="457200" eaLnBrk="1" hangingPunct="1">
              <a:spcBef>
                <a:spcPct val="0"/>
              </a:spcBef>
            </a:pPr>
            <a:r>
              <a:rPr lang="en-US" altLang="ja-JP" dirty="0">
                <a:latin typeface="Calibri" charset="0"/>
                <a:ea typeface="MS PGothic" charset="0"/>
              </a:rPr>
              <a:t>FSIS tests and enforces antibiotic residue rules determined by the FDA.</a:t>
            </a:r>
          </a:p>
          <a:p>
            <a:pPr defTabSz="457200"/>
            <a:endParaRPr lang="en-US" dirty="0">
              <a:latin typeface="Calibri"/>
              <a:ea typeface="Calibri"/>
            </a:endParaRPr>
          </a:p>
        </p:txBody>
      </p:sp>
      <p:sp>
        <p:nvSpPr>
          <p:cNvPr id="10547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59226128-580A-0F49-86C2-E4103858AAC7}" type="slidenum">
              <a:rPr lang="en-US" sz="1200">
                <a:ea typeface="Calibri"/>
                <a:cs typeface="Calibri"/>
              </a:rPr>
              <a:pPr/>
              <a:t>30</a:t>
            </a:fld>
            <a:endParaRPr lang="en-US" sz="1200" dirty="0">
              <a:ea typeface="Calibri"/>
              <a:cs typeface="Calibri"/>
            </a:endParaRPr>
          </a:p>
        </p:txBody>
      </p:sp>
    </p:spTree>
    <p:extLst>
      <p:ext uri="{BB962C8B-B14F-4D97-AF65-F5344CB8AC3E}">
        <p14:creationId xmlns:p14="http://schemas.microsoft.com/office/powerpoint/2010/main" val="15685707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571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buFontTx/>
              <a:buNone/>
            </a:pPr>
            <a:r>
              <a:rPr lang="en-US" dirty="0">
                <a:latin typeface="Calibri" charset="0"/>
                <a:ea typeface="Calibri"/>
              </a:rPr>
              <a:t>The National Pork Board’s Pork Quality Assurance Plus program or PQA Plus already educates pig farmers about good on-farm production practices, and has increased it focus on responsible antibiotic use and training farmers on how to comply with evolving FDA rules.</a:t>
            </a:r>
          </a:p>
          <a:p>
            <a:endParaRPr lang="en-US" dirty="0">
              <a:latin typeface="Calibri" charset="0"/>
              <a:ea typeface="Calibri"/>
            </a:endParaRPr>
          </a:p>
          <a:p>
            <a:r>
              <a:rPr lang="en-US" dirty="0">
                <a:solidFill>
                  <a:srgbClr val="000000"/>
                </a:solidFill>
                <a:latin typeface="Calibri" charset="0"/>
                <a:ea typeface="Calibri"/>
              </a:rPr>
              <a:t>More than 73,000 pig farmers </a:t>
            </a:r>
            <a:r>
              <a:rPr lang="en-US" dirty="0">
                <a:latin typeface="Calibri" charset="0"/>
                <a:ea typeface="Calibri"/>
              </a:rPr>
              <a:t>have been certified through the program </a:t>
            </a:r>
            <a:r>
              <a:rPr lang="en-US" dirty="0">
                <a:solidFill>
                  <a:srgbClr val="000000"/>
                </a:solidFill>
                <a:latin typeface="Calibri" charset="0"/>
                <a:ea typeface="Calibri"/>
              </a:rPr>
              <a:t>18,600 farms </a:t>
            </a:r>
            <a:r>
              <a:rPr lang="en-US" dirty="0">
                <a:latin typeface="Calibri" charset="0"/>
                <a:ea typeface="Calibri"/>
              </a:rPr>
              <a:t>have undergone assessments.</a:t>
            </a:r>
          </a:p>
          <a:p>
            <a:endParaRPr lang="en-US" dirty="0">
              <a:latin typeface="Calibri" charset="0"/>
              <a:ea typeface="Calibri"/>
            </a:endParaRPr>
          </a:p>
          <a:p>
            <a:r>
              <a:rPr lang="en-US" dirty="0">
                <a:latin typeface="Calibri" charset="0"/>
                <a:ea typeface="Calibri"/>
              </a:rPr>
              <a:t>(NPB Figures are through February 2019)</a:t>
            </a:r>
          </a:p>
        </p:txBody>
      </p:sp>
    </p:spTree>
    <p:extLst>
      <p:ext uri="{BB962C8B-B14F-4D97-AF65-F5344CB8AC3E}">
        <p14:creationId xmlns:p14="http://schemas.microsoft.com/office/powerpoint/2010/main" val="36705794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a:extLst>
              <a:ext uri="{FF2B5EF4-FFF2-40B4-BE49-F238E27FC236}">
                <a16:creationId xmlns:a16="http://schemas.microsoft.com/office/drawing/2014/main" id="{D8C454F2-915E-B046-9F07-5988EB80F80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0" name="Notes Placeholder 2">
            <a:extLst>
              <a:ext uri="{FF2B5EF4-FFF2-40B4-BE49-F238E27FC236}">
                <a16:creationId xmlns:a16="http://schemas.microsoft.com/office/drawing/2014/main" id="{9A40A3F3-6B7C-464F-A789-ABDE37814A9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eaLnBrk="1" hangingPunct="1">
              <a:spcBef>
                <a:spcPct val="0"/>
              </a:spcBef>
            </a:pPr>
            <a:r>
              <a:rPr lang="en-US" altLang="en-US" dirty="0"/>
              <a:t>And a brief word about antibiotic-free pork.</a:t>
            </a:r>
          </a:p>
          <a:p>
            <a:pPr defTabSz="457200" eaLnBrk="1" hangingPunct="1">
              <a:spcBef>
                <a:spcPct val="0"/>
              </a:spcBef>
            </a:pPr>
            <a:r>
              <a:rPr lang="en-US" altLang="en-US" dirty="0"/>
              <a:t> </a:t>
            </a:r>
          </a:p>
          <a:p>
            <a:pPr defTabSz="457200" eaLnBrk="1" hangingPunct="1">
              <a:spcBef>
                <a:spcPct val="0"/>
              </a:spcBef>
            </a:pPr>
            <a:r>
              <a:rPr lang="en-US" altLang="en-US" dirty="0"/>
              <a:t>We all recognize there is a market for pork that is raised without antibiotics. </a:t>
            </a:r>
          </a:p>
          <a:p>
            <a:pPr defTabSz="457200" eaLnBrk="1" hangingPunct="1">
              <a:spcBef>
                <a:spcPct val="0"/>
              </a:spcBef>
            </a:pPr>
            <a:endParaRPr lang="en-US" altLang="en-US" dirty="0"/>
          </a:p>
          <a:p>
            <a:pPr defTabSz="457200" eaLnBrk="1" hangingPunct="1">
              <a:spcBef>
                <a:spcPct val="0"/>
              </a:spcBef>
            </a:pPr>
            <a:r>
              <a:rPr lang="en-US" altLang="en-US" dirty="0"/>
              <a:t>But the American Association of Swine Veterinarians has expressed concerns that “if a pig is sick, or is at risk of getting sick, it should receive judicious antibiotic treatment in order to avoid animal suffering.” This approach is also consistent with the Veterinarian’s Oath to prevent and relieve animal suffering.</a:t>
            </a:r>
          </a:p>
          <a:p>
            <a:pPr defTabSz="457200" eaLnBrk="1" hangingPunct="1">
              <a:spcBef>
                <a:spcPct val="0"/>
              </a:spcBef>
            </a:pPr>
            <a:endParaRPr lang="en-US" altLang="en-US" dirty="0"/>
          </a:p>
          <a:p>
            <a:pPr defTabSz="457200" eaLnBrk="1" hangingPunct="1">
              <a:spcBef>
                <a:spcPct val="0"/>
              </a:spcBef>
            </a:pPr>
            <a:r>
              <a:rPr lang="en-US" altLang="en-US" dirty="0"/>
              <a:t>Producers who raise antibiotic-free pork responsibly will provide treatment, but will not return the pig to their herd.</a:t>
            </a:r>
          </a:p>
          <a:p>
            <a:pPr defTabSz="457200" eaLnBrk="1" hangingPunct="1">
              <a:spcBef>
                <a:spcPct val="0"/>
              </a:spcBef>
            </a:pPr>
            <a:endParaRPr lang="en-US" altLang="en-US" dirty="0"/>
          </a:p>
          <a:p>
            <a:pPr defTabSz="457200" eaLnBrk="1" hangingPunct="1">
              <a:spcBef>
                <a:spcPct val="0"/>
              </a:spcBef>
            </a:pPr>
            <a:r>
              <a:rPr lang="en-US" altLang="en-US" dirty="0"/>
              <a:t>Source: https://www.aasv.org/news/story.php?id=8942  (The American Association of Swine Veterinarians’ (AASV) Board of Directors position statement - March 21, 2016)</a:t>
            </a:r>
          </a:p>
          <a:p>
            <a:pPr defTabSz="457200" eaLnBrk="1" hangingPunct="1">
              <a:spcBef>
                <a:spcPct val="0"/>
              </a:spcBef>
            </a:pPr>
            <a:endParaRPr lang="en-US" altLang="en-US" dirty="0"/>
          </a:p>
        </p:txBody>
      </p:sp>
      <p:sp>
        <p:nvSpPr>
          <p:cNvPr id="109571" name="Slide Number Placeholder 3">
            <a:extLst>
              <a:ext uri="{FF2B5EF4-FFF2-40B4-BE49-F238E27FC236}">
                <a16:creationId xmlns:a16="http://schemas.microsoft.com/office/drawing/2014/main" id="{06FA6BF0-FF88-D44F-B548-C006DE9D8F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277B504-A408-0A46-8509-FDAD14B01596}" type="slidenum">
              <a:rPr lang="en-US" altLang="en-US"/>
              <a:pPr/>
              <a:t>32</a:t>
            </a:fld>
            <a:endParaRPr lang="en-US" altLang="en-US" dirty="0"/>
          </a:p>
        </p:txBody>
      </p:sp>
    </p:spTree>
    <p:extLst>
      <p:ext uri="{BB962C8B-B14F-4D97-AF65-F5344CB8AC3E}">
        <p14:creationId xmlns:p14="http://schemas.microsoft.com/office/powerpoint/2010/main" val="24738509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98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baseline="0" dirty="0">
                <a:latin typeface="Calibri" charset="0"/>
                <a:ea typeface="Calibri"/>
              </a:rPr>
              <a:t>I also want to note the </a:t>
            </a:r>
            <a:r>
              <a:rPr lang="en-US" dirty="0">
                <a:latin typeface="Calibri" charset="0"/>
                <a:ea typeface="Calibri"/>
              </a:rPr>
              <a:t>USDA has</a:t>
            </a:r>
            <a:r>
              <a:rPr lang="en-US" baseline="0" dirty="0">
                <a:latin typeface="Calibri" charset="0"/>
                <a:ea typeface="Calibri"/>
              </a:rPr>
              <a:t> </a:t>
            </a:r>
            <a:r>
              <a:rPr lang="en-US" dirty="0">
                <a:latin typeface="Calibri" charset="0"/>
                <a:ea typeface="Calibri"/>
              </a:rPr>
              <a:t>rules</a:t>
            </a:r>
            <a:r>
              <a:rPr lang="en-US" baseline="0" dirty="0">
                <a:latin typeface="Calibri" charset="0"/>
                <a:ea typeface="Calibri"/>
              </a:rPr>
              <a:t> concerning </a:t>
            </a:r>
            <a:r>
              <a:rPr lang="en-US" dirty="0">
                <a:latin typeface="Calibri" charset="0"/>
                <a:ea typeface="Calibri"/>
              </a:rPr>
              <a:t>hormone</a:t>
            </a:r>
            <a:r>
              <a:rPr lang="en-US" baseline="0" dirty="0">
                <a:latin typeface="Calibri" charset="0"/>
                <a:ea typeface="Calibri"/>
              </a:rPr>
              <a:t> labeling</a:t>
            </a:r>
            <a:r>
              <a:rPr lang="en-US" dirty="0">
                <a:latin typeface="Calibri" charset="0"/>
                <a:ea typeface="Calibri"/>
              </a:rPr>
              <a:t>.</a:t>
            </a:r>
          </a:p>
          <a:p>
            <a:endParaRPr lang="en-US" dirty="0">
              <a:latin typeface="Calibri" charset="0"/>
              <a:ea typeface="Calibri"/>
            </a:endParaRPr>
          </a:p>
          <a:p>
            <a:r>
              <a:rPr lang="en-US" dirty="0">
                <a:latin typeface="Calibri" charset="0"/>
                <a:ea typeface="Calibri"/>
              </a:rPr>
              <a:t>Plain and simply, hormones are not allowed in raising </a:t>
            </a:r>
            <a:r>
              <a:rPr lang="en-US" b="1" dirty="0">
                <a:latin typeface="Calibri" charset="0"/>
                <a:ea typeface="Calibri"/>
              </a:rPr>
              <a:t>market</a:t>
            </a:r>
            <a:r>
              <a:rPr lang="en-US" dirty="0">
                <a:latin typeface="Calibri" charset="0"/>
                <a:ea typeface="Calibri"/>
              </a:rPr>
              <a:t> pigs. The USDA's Food Safety and Inspection Service is responsible for ensuring the truthfulness and accuracy in labeling of meat and poultry products. Its policy regarding labels promoting  “</a:t>
            </a:r>
            <a:r>
              <a:rPr lang="en-US" altLang="ja-JP" dirty="0">
                <a:latin typeface="Calibri" charset="0"/>
                <a:ea typeface="Calibri"/>
              </a:rPr>
              <a:t>no hormones” states the following:</a:t>
            </a:r>
          </a:p>
          <a:p>
            <a:br>
              <a:rPr lang="en-US" dirty="0">
                <a:latin typeface="Calibri" charset="0"/>
                <a:ea typeface="Calibri"/>
              </a:rPr>
            </a:br>
            <a:r>
              <a:rPr lang="en-US" i="1" dirty="0">
                <a:latin typeface="Calibri" charset="0"/>
                <a:ea typeface="Calibri"/>
              </a:rPr>
              <a:t>Hormones are not allowed in raising hogs or poultry.</a:t>
            </a:r>
            <a:r>
              <a:rPr lang="en-US" dirty="0">
                <a:latin typeface="Calibri" charset="0"/>
                <a:ea typeface="Calibri"/>
              </a:rPr>
              <a:t> </a:t>
            </a:r>
            <a:r>
              <a:rPr lang="en-US" i="1" dirty="0">
                <a:latin typeface="Calibri" charset="0"/>
                <a:ea typeface="Calibri"/>
              </a:rPr>
              <a:t>Therefore, the claim "no hormones added" </a:t>
            </a:r>
            <a:r>
              <a:rPr lang="en-US" b="1" i="1" dirty="0">
                <a:latin typeface="Calibri" charset="0"/>
                <a:ea typeface="Calibri"/>
              </a:rPr>
              <a:t>cannot be used</a:t>
            </a:r>
            <a:r>
              <a:rPr lang="en-US" i="1" dirty="0">
                <a:latin typeface="Calibri" charset="0"/>
                <a:ea typeface="Calibri"/>
              </a:rPr>
              <a:t> on the labels of pork or poultry unless it is followed by a statement that says, "Federal regulations prohibit the use of hormones."</a:t>
            </a:r>
            <a:endParaRPr lang="en-US" dirty="0">
              <a:latin typeface="Calibri" charset="0"/>
              <a:ea typeface="Calibri"/>
            </a:endParaRPr>
          </a:p>
          <a:p>
            <a:r>
              <a:rPr lang="en-US" dirty="0">
                <a:latin typeface="Calibri" charset="0"/>
                <a:ea typeface="Calibri"/>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Calibri" charset="0"/>
                <a:ea typeface="Calibri"/>
              </a:rPr>
              <a:t>Source: www.fsis.usda.gov </a:t>
            </a:r>
            <a:r>
              <a:rPr lang="en-US" b="0" dirty="0">
                <a:latin typeface="Calibri" charset="0"/>
                <a:ea typeface="Calibri"/>
              </a:rPr>
              <a:t>- </a:t>
            </a:r>
            <a:r>
              <a:rPr lang="en-US" sz="1200" b="0" i="0" kern="1200" dirty="0">
                <a:solidFill>
                  <a:schemeClr val="tx1"/>
                </a:solidFill>
                <a:effectLst/>
                <a:latin typeface="+mn-lt"/>
                <a:ea typeface="+mn-ea"/>
                <a:cs typeface="+mn-cs"/>
              </a:rPr>
              <a:t>Meat and Poultry Labeling Terms Fact Sheet</a:t>
            </a:r>
          </a:p>
          <a:p>
            <a:endParaRPr lang="en-US" dirty="0">
              <a:latin typeface="Calibri" charset="0"/>
              <a:ea typeface="Calibri"/>
            </a:endParaRPr>
          </a:p>
        </p:txBody>
      </p:sp>
      <p:sp>
        <p:nvSpPr>
          <p:cNvPr id="1198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427D4B66-4F3F-034F-A7EE-64860F468C3D}" type="slidenum">
              <a:rPr lang="en-US" sz="1200">
                <a:latin typeface="Calibri"/>
                <a:ea typeface="Calibri"/>
                <a:cs typeface="Calibri"/>
              </a:rPr>
              <a:pPr/>
              <a:t>33</a:t>
            </a:fld>
            <a:endParaRPr lang="en-US" sz="1200" dirty="0">
              <a:latin typeface="Calibri"/>
              <a:ea typeface="Calibri"/>
              <a:cs typeface="Calibri"/>
            </a:endParaRPr>
          </a:p>
        </p:txBody>
      </p:sp>
    </p:spTree>
    <p:extLst>
      <p:ext uri="{BB962C8B-B14F-4D97-AF65-F5344CB8AC3E}">
        <p14:creationId xmlns:p14="http://schemas.microsoft.com/office/powerpoint/2010/main" val="38766184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22882"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dirty="0">
                <a:latin typeface="+mj-lt"/>
                <a:ea typeface="Calibri"/>
              </a:rPr>
              <a:t>Beyond responsible</a:t>
            </a:r>
            <a:r>
              <a:rPr lang="en-US" baseline="0" dirty="0">
                <a:latin typeface="+mj-lt"/>
                <a:ea typeface="Calibri"/>
              </a:rPr>
              <a:t> antibiotic use, r</a:t>
            </a:r>
            <a:r>
              <a:rPr lang="en-US" dirty="0">
                <a:latin typeface="+mj-lt"/>
                <a:ea typeface="Calibri"/>
              </a:rPr>
              <a:t>esponsible pig farming also involves a commitment to </a:t>
            </a:r>
            <a:r>
              <a:rPr lang="en-US" baseline="0" dirty="0">
                <a:latin typeface="+mj-lt"/>
                <a:ea typeface="Calibri"/>
              </a:rPr>
              <a:t>providing pigs with the best care possible to protect their well-being.</a:t>
            </a:r>
          </a:p>
          <a:p>
            <a:pPr>
              <a:defRPr/>
            </a:pPr>
            <a:endParaRPr lang="en-US" baseline="0" dirty="0">
              <a:latin typeface="+mj-lt"/>
              <a:ea typeface="Calibri"/>
            </a:endParaRPr>
          </a:p>
        </p:txBody>
      </p:sp>
      <p:sp>
        <p:nvSpPr>
          <p:cNvPr id="12595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31FEB528-5377-3B41-B376-758019BF09AE}" type="slidenum">
              <a:rPr lang="en-US" sz="1200">
                <a:latin typeface="Calibri"/>
                <a:ea typeface="Calibri"/>
                <a:cs typeface="Calibri"/>
              </a:rPr>
              <a:pPr/>
              <a:t>34</a:t>
            </a:fld>
            <a:endParaRPr lang="en-US" sz="1200" dirty="0">
              <a:latin typeface="Calibri"/>
              <a:ea typeface="Calibri"/>
              <a:cs typeface="Calibri"/>
            </a:endParaRPr>
          </a:p>
        </p:txBody>
      </p:sp>
    </p:spTree>
    <p:extLst>
      <p:ext uri="{BB962C8B-B14F-4D97-AF65-F5344CB8AC3E}">
        <p14:creationId xmlns:p14="http://schemas.microsoft.com/office/powerpoint/2010/main" val="15319662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Veterinarians and science-based farming practices also play a key role in the discussion about animal welfare, and what’s best for the animal.</a:t>
            </a:r>
          </a:p>
          <a:p>
            <a:endParaRPr lang="en-US" baseline="0" dirty="0"/>
          </a:p>
          <a:p>
            <a:r>
              <a:rPr lang="en-US" baseline="0" dirty="0"/>
              <a:t>I’d like to cover a few key points concerning the following:</a:t>
            </a:r>
          </a:p>
          <a:p>
            <a:endParaRPr lang="en-US" baseline="0" dirty="0"/>
          </a:p>
          <a:p>
            <a:pPr marL="171450" indent="-171450">
              <a:buFont typeface="Arial"/>
              <a:buChar char="•"/>
            </a:pPr>
            <a:r>
              <a:rPr lang="en-US" dirty="0"/>
              <a:t>Sow</a:t>
            </a:r>
            <a:r>
              <a:rPr lang="en-US" baseline="0" dirty="0"/>
              <a:t> </a:t>
            </a:r>
            <a:r>
              <a:rPr lang="en-US" dirty="0"/>
              <a:t>Housing </a:t>
            </a:r>
          </a:p>
          <a:p>
            <a:pPr marL="171450" indent="-171450">
              <a:buFont typeface="Arial"/>
              <a:buChar char="•"/>
            </a:pPr>
            <a:r>
              <a:rPr lang="en-US" dirty="0"/>
              <a:t>Pain Management</a:t>
            </a:r>
          </a:p>
          <a:p>
            <a:pPr marL="171450" indent="-171450">
              <a:buFont typeface="Arial"/>
              <a:buChar char="•"/>
            </a:pPr>
            <a:r>
              <a:rPr lang="en-US" dirty="0"/>
              <a:t>Euthanasia</a:t>
            </a:r>
          </a:p>
          <a:p>
            <a:endParaRPr lang="en-US" dirty="0"/>
          </a:p>
        </p:txBody>
      </p:sp>
      <p:sp>
        <p:nvSpPr>
          <p:cNvPr id="4" name="Slide Number Placeholder 3"/>
          <p:cNvSpPr>
            <a:spLocks noGrp="1"/>
          </p:cNvSpPr>
          <p:nvPr>
            <p:ph type="sldNum" sz="quarter" idx="10"/>
          </p:nvPr>
        </p:nvSpPr>
        <p:spPr/>
        <p:txBody>
          <a:bodyPr/>
          <a:lstStyle/>
          <a:p>
            <a:fld id="{45EB4ACE-09A3-8940-934B-95ACFB3E95BB}" type="slidenum">
              <a:rPr lang="en-US" smtClean="0"/>
              <a:pPr/>
              <a:t>35</a:t>
            </a:fld>
            <a:endParaRPr lang="en-US" dirty="0"/>
          </a:p>
        </p:txBody>
      </p:sp>
    </p:spTree>
    <p:extLst>
      <p:ext uri="{BB962C8B-B14F-4D97-AF65-F5344CB8AC3E}">
        <p14:creationId xmlns:p14="http://schemas.microsoft.com/office/powerpoint/2010/main" val="5306636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Calibri" pitchFamily="-106" charset="0"/>
                <a:ea typeface="ＭＳ Ｐゴシック" pitchFamily="-106" charset="-128"/>
                <a:cs typeface="ＭＳ Ｐゴシック" pitchFamily="-106" charset="-128"/>
              </a:rPr>
              <a:t>Let’s start with what the the AVMA and AASV (American Association of Swine Veterinarians) </a:t>
            </a:r>
            <a:r>
              <a:rPr lang="en-US" baseline="0" dirty="0">
                <a:latin typeface="Calibri" pitchFamily="-106" charset="0"/>
                <a:ea typeface="ＭＳ Ｐゴシック" pitchFamily="-106" charset="-128"/>
                <a:cs typeface="ＭＳ Ｐゴシック" pitchFamily="-106" charset="-128"/>
              </a:rPr>
              <a:t>say about sow housing systems.</a:t>
            </a:r>
          </a:p>
          <a:p>
            <a:endParaRPr lang="en-US" baseline="0" dirty="0">
              <a:latin typeface="Calibri" pitchFamily="-106" charset="0"/>
              <a:ea typeface="ＭＳ Ｐゴシック" pitchFamily="-106" charset="-128"/>
              <a:cs typeface="ＭＳ Ｐゴシック" pitchFamily="-106" charset="-128"/>
            </a:endParaRPr>
          </a:p>
          <a:p>
            <a:r>
              <a:rPr lang="en-US" dirty="0">
                <a:latin typeface="Calibri" pitchFamily="-106" charset="0"/>
                <a:ea typeface="ＭＳ Ｐゴシック" pitchFamily="-106" charset="-128"/>
                <a:cs typeface="ＭＳ Ｐゴシック" pitchFamily="-106" charset="-128"/>
              </a:rPr>
              <a:t>Regardless of the type of housing system in use, all housing systems should:</a:t>
            </a:r>
          </a:p>
          <a:p>
            <a:endParaRPr lang="en-US" dirty="0">
              <a:latin typeface="Calibri" pitchFamily="-106" charset="0"/>
              <a:ea typeface="ＭＳ Ｐゴシック" pitchFamily="-106" charset="-128"/>
              <a:cs typeface="ＭＳ Ｐゴシック" pitchFamily="-106" charset="-128"/>
            </a:endParaRPr>
          </a:p>
          <a:p>
            <a:pPr>
              <a:buFontTx/>
              <a:buChar char="•"/>
            </a:pPr>
            <a:r>
              <a:rPr lang="en-US" dirty="0">
                <a:latin typeface="Calibri" pitchFamily="-106" charset="0"/>
                <a:ea typeface="ＭＳ Ｐゴシック" pitchFamily="-106" charset="-128"/>
                <a:cs typeface="ＭＳ Ｐゴシック" pitchFamily="-106" charset="-128"/>
              </a:rPr>
              <a:t>Minimize aggression and competition among sows</a:t>
            </a:r>
          </a:p>
          <a:p>
            <a:pPr>
              <a:buFontTx/>
              <a:buChar char="•"/>
            </a:pPr>
            <a:r>
              <a:rPr lang="en-US" dirty="0">
                <a:latin typeface="Calibri" pitchFamily="-106" charset="0"/>
                <a:ea typeface="ＭＳ Ｐゴシック" pitchFamily="-106" charset="-128"/>
                <a:cs typeface="ＭＳ Ｐゴシック" pitchFamily="-106" charset="-128"/>
              </a:rPr>
              <a:t>Protect sows from detrimental effects associated with environmental extremes, particularly temperature extremes</a:t>
            </a:r>
          </a:p>
          <a:p>
            <a:pPr>
              <a:buFontTx/>
              <a:buChar char="•"/>
            </a:pPr>
            <a:r>
              <a:rPr lang="en-US" dirty="0">
                <a:latin typeface="Calibri" pitchFamily="-106" charset="0"/>
                <a:ea typeface="ＭＳ Ｐゴシック" pitchFamily="-106" charset="-128"/>
                <a:cs typeface="ＭＳ Ｐゴシック" pitchFamily="-106" charset="-128"/>
              </a:rPr>
              <a:t>Reduce exposure to hazards that result in injuries, pain, or disease</a:t>
            </a:r>
          </a:p>
          <a:p>
            <a:pPr>
              <a:buFontTx/>
              <a:buChar char="•"/>
            </a:pPr>
            <a:r>
              <a:rPr lang="en-US" dirty="0">
                <a:latin typeface="Calibri" pitchFamily="-106" charset="0"/>
                <a:ea typeface="ＭＳ Ｐゴシック" pitchFamily="-106" charset="-128"/>
                <a:cs typeface="ＭＳ Ｐゴシック" pitchFamily="-106" charset="-128"/>
              </a:rPr>
              <a:t>Provide every animal with daily access to appropriate food and water</a:t>
            </a:r>
          </a:p>
          <a:p>
            <a:pPr>
              <a:buFontTx/>
              <a:buChar char="•"/>
            </a:pPr>
            <a:r>
              <a:rPr lang="en-US" dirty="0">
                <a:latin typeface="Calibri" pitchFamily="-106" charset="0"/>
                <a:ea typeface="ＭＳ Ｐゴシック" pitchFamily="-106" charset="-128"/>
                <a:cs typeface="ＭＳ Ｐゴシック" pitchFamily="-106" charset="-128"/>
              </a:rPr>
              <a:t>Facilitate observation of individual sow appetite, respiratory rate, urination and defecation, and reproductive status by caregivers</a:t>
            </a:r>
          </a:p>
          <a:p>
            <a:pPr>
              <a:buFontTx/>
              <a:buChar char="•"/>
            </a:pPr>
            <a:r>
              <a:rPr lang="en-US" dirty="0">
                <a:latin typeface="Calibri" pitchFamily="-106" charset="0"/>
                <a:ea typeface="ＭＳ Ｐゴシック" pitchFamily="-106" charset="-128"/>
                <a:cs typeface="ＭＳ Ｐゴシック" pitchFamily="-106" charset="-128"/>
              </a:rPr>
              <a:t>Promote good air</a:t>
            </a:r>
            <a:r>
              <a:rPr lang="en-US" baseline="0" dirty="0">
                <a:latin typeface="Calibri" pitchFamily="-106" charset="0"/>
                <a:ea typeface="ＭＳ Ｐゴシック" pitchFamily="-106" charset="-128"/>
                <a:cs typeface="ＭＳ Ｐゴシック" pitchFamily="-106" charset="-128"/>
              </a:rPr>
              <a:t> quality and proper sanitation</a:t>
            </a:r>
          </a:p>
          <a:p>
            <a:pPr marL="0" marR="0" indent="0" algn="l" defTabSz="457200" rtl="0" eaLnBrk="1" fontAlgn="auto" latinLnBrk="0" hangingPunct="1">
              <a:lnSpc>
                <a:spcPct val="100000"/>
              </a:lnSpc>
              <a:spcBef>
                <a:spcPts val="0"/>
              </a:spcBef>
              <a:spcAft>
                <a:spcPts val="0"/>
              </a:spcAft>
              <a:buClrTx/>
              <a:buSzTx/>
              <a:buFontTx/>
              <a:buChar char="•"/>
              <a:tabLst/>
              <a:defRPr/>
            </a:pPr>
            <a:r>
              <a:rPr lang="en-US" dirty="0">
                <a:latin typeface="Calibri" pitchFamily="-106" charset="0"/>
                <a:ea typeface="ＭＳ Ｐゴシック" pitchFamily="-106" charset="-128"/>
                <a:cs typeface="ＭＳ Ｐゴシック" pitchFamily="-106" charset="-128"/>
              </a:rPr>
              <a:t>Allow sows to express most normal patterns of behavior </a:t>
            </a:r>
          </a:p>
          <a:p>
            <a:pPr>
              <a:buFontTx/>
              <a:buNone/>
            </a:pPr>
            <a:endParaRPr lang="en-US" dirty="0">
              <a:latin typeface="Calibri" pitchFamily="-106" charset="0"/>
              <a:ea typeface="ＭＳ Ｐゴシック" pitchFamily="-106" charset="-128"/>
              <a:cs typeface="ＭＳ Ｐゴシック" pitchFamily="-106" charset="-128"/>
            </a:endParaRPr>
          </a:p>
          <a:p>
            <a:r>
              <a:rPr lang="en-US" dirty="0"/>
              <a:t>Th</a:t>
            </a:r>
            <a:r>
              <a:rPr lang="en-US" baseline="0" dirty="0"/>
              <a:t>e AVMA also adds that adequate quality and quantity of space should be provided.</a:t>
            </a:r>
            <a:endParaRPr lang="en-US" dirty="0"/>
          </a:p>
          <a:p>
            <a:endParaRPr lang="en-US" dirty="0"/>
          </a:p>
          <a:p>
            <a:r>
              <a:rPr lang="en-US" dirty="0"/>
              <a:t>Let’s see how these recommendations apply to the sow housing options farmers have available.</a:t>
            </a:r>
          </a:p>
        </p:txBody>
      </p:sp>
      <p:sp>
        <p:nvSpPr>
          <p:cNvPr id="4" name="Slide Number Placeholder 3"/>
          <p:cNvSpPr>
            <a:spLocks noGrp="1"/>
          </p:cNvSpPr>
          <p:nvPr>
            <p:ph type="sldNum" sz="quarter" idx="10"/>
          </p:nvPr>
        </p:nvSpPr>
        <p:spPr/>
        <p:txBody>
          <a:bodyPr/>
          <a:lstStyle/>
          <a:p>
            <a:fld id="{77711DF6-FBF7-4A45-90FF-EC4E346A2D7A}" type="slidenum">
              <a:rPr lang="en-US" smtClean="0"/>
              <a:pPr/>
              <a:t>36</a:t>
            </a:fld>
            <a:endParaRPr lang="en-US" dirty="0"/>
          </a:p>
        </p:txBody>
      </p:sp>
    </p:spTree>
    <p:extLst>
      <p:ext uri="{BB962C8B-B14F-4D97-AF65-F5344CB8AC3E}">
        <p14:creationId xmlns:p14="http://schemas.microsoft.com/office/powerpoint/2010/main" val="6705533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aseline="0" dirty="0"/>
              <a:t>The primary options farmers have available for pregnant sows are:</a:t>
            </a:r>
          </a:p>
          <a:p>
            <a:endParaRPr lang="en-US" baseline="0" dirty="0"/>
          </a:p>
          <a:p>
            <a:pPr marL="171450" indent="-171450">
              <a:buFont typeface="Arial"/>
              <a:buChar char="•"/>
            </a:pPr>
            <a:r>
              <a:rPr lang="en-US" baseline="0" dirty="0"/>
              <a:t>Group pens</a:t>
            </a:r>
          </a:p>
          <a:p>
            <a:pPr marL="171450" indent="-171450">
              <a:buFont typeface="Arial"/>
              <a:buChar char="•"/>
            </a:pPr>
            <a:r>
              <a:rPr lang="en-US" baseline="0" dirty="0"/>
              <a:t>Individual stalls</a:t>
            </a:r>
          </a:p>
          <a:p>
            <a:endParaRPr lang="en-US" baseline="0" dirty="0"/>
          </a:p>
          <a:p>
            <a:r>
              <a:rPr lang="en-US" baseline="0" dirty="0"/>
              <a:t>Each system has unique advantages and disadvantages for the sow.</a:t>
            </a:r>
          </a:p>
          <a:p>
            <a:endParaRPr lang="en-US" baseline="0" dirty="0"/>
          </a:p>
          <a:p>
            <a:r>
              <a:rPr lang="en-US" baseline="0" dirty="0"/>
              <a:t>A. The individual stalls are widely used by farmers to:</a:t>
            </a:r>
          </a:p>
          <a:p>
            <a:pPr marL="171450" indent="-171450">
              <a:buFont typeface="Arial"/>
              <a:buChar char="•"/>
            </a:pPr>
            <a:r>
              <a:rPr lang="en-US" baseline="0" dirty="0"/>
              <a:t>Ensure proper nutrition</a:t>
            </a:r>
          </a:p>
          <a:p>
            <a:pPr marL="171450" indent="-171450">
              <a:buFont typeface="Arial"/>
              <a:buChar char="•"/>
            </a:pPr>
            <a:r>
              <a:rPr lang="en-US" baseline="0" dirty="0"/>
              <a:t>Monitor individual health</a:t>
            </a:r>
          </a:p>
          <a:p>
            <a:pPr marL="171450" indent="-171450">
              <a:buFont typeface="Arial"/>
              <a:buChar char="•"/>
            </a:pPr>
            <a:r>
              <a:rPr lang="en-US" baseline="0" dirty="0"/>
              <a:t>Manage sow aggression</a:t>
            </a:r>
          </a:p>
          <a:p>
            <a:endParaRPr lang="en-US" baseline="0" dirty="0"/>
          </a:p>
          <a:p>
            <a:r>
              <a:rPr lang="en-US" baseline="0" dirty="0"/>
              <a:t>The challenges for sows in stalls include:</a:t>
            </a:r>
          </a:p>
          <a:p>
            <a:pPr marL="171450" indent="-171450">
              <a:buFont typeface="Arial"/>
              <a:buChar char="•"/>
            </a:pPr>
            <a:r>
              <a:rPr lang="en-US" baseline="0" dirty="0"/>
              <a:t>Restricted movement</a:t>
            </a:r>
          </a:p>
          <a:p>
            <a:pPr marL="171450" indent="-171450">
              <a:buFont typeface="Arial"/>
              <a:buChar char="•"/>
            </a:pPr>
            <a:r>
              <a:rPr lang="en-US" baseline="0" dirty="0"/>
              <a:t>Limited Social Interaction</a:t>
            </a:r>
          </a:p>
          <a:p>
            <a:endParaRPr lang="en-US" dirty="0"/>
          </a:p>
          <a:p>
            <a:r>
              <a:rPr lang="en-US" baseline="0" dirty="0"/>
              <a:t>B. In group pens, sows have the benefits of:</a:t>
            </a:r>
          </a:p>
          <a:p>
            <a:pPr marL="171450" indent="-171450">
              <a:buFont typeface="Arial"/>
              <a:buChar char="•"/>
            </a:pPr>
            <a:r>
              <a:rPr lang="en-US" baseline="0" dirty="0"/>
              <a:t>Social interaction</a:t>
            </a:r>
          </a:p>
          <a:p>
            <a:pPr marL="171450" indent="-171450">
              <a:buFont typeface="Arial"/>
              <a:buChar char="•"/>
            </a:pPr>
            <a:r>
              <a:rPr lang="en-US" baseline="0" dirty="0"/>
              <a:t>Room to move around the pen</a:t>
            </a:r>
          </a:p>
          <a:p>
            <a:pPr marL="171450" indent="-171450">
              <a:buFont typeface="Arial"/>
              <a:buChar char="•"/>
            </a:pPr>
            <a:endParaRPr lang="en-US" baseline="0" dirty="0"/>
          </a:p>
          <a:p>
            <a:pPr marL="0" indent="0">
              <a:buFont typeface="Arial"/>
              <a:buNone/>
            </a:pPr>
            <a:r>
              <a:rPr lang="en-US" baseline="0" dirty="0"/>
              <a:t>At the same time, those benefits create challenges for the sow including:</a:t>
            </a:r>
          </a:p>
          <a:p>
            <a:pPr marL="171450" indent="-171450">
              <a:buFont typeface="Arial"/>
              <a:buChar char="•"/>
            </a:pPr>
            <a:r>
              <a:rPr lang="en-US" baseline="0" dirty="0"/>
              <a:t>Injuries from scratching and biting</a:t>
            </a:r>
          </a:p>
          <a:p>
            <a:pPr marL="171450" indent="-171450">
              <a:buFont typeface="Arial"/>
              <a:buChar char="•"/>
            </a:pPr>
            <a:r>
              <a:rPr lang="en-US" baseline="0" dirty="0"/>
              <a:t>Lameness from fighting </a:t>
            </a:r>
          </a:p>
          <a:p>
            <a:pPr marL="171450" indent="-171450">
              <a:buFont typeface="Arial"/>
              <a:buChar char="•"/>
            </a:pPr>
            <a:r>
              <a:rPr lang="en-US" baseline="0" dirty="0"/>
              <a:t>Competition for food and water</a:t>
            </a:r>
          </a:p>
          <a:p>
            <a:endParaRPr lang="en-US" dirty="0"/>
          </a:p>
        </p:txBody>
      </p:sp>
      <p:sp>
        <p:nvSpPr>
          <p:cNvPr id="4" name="Slide Number Placeholder 3"/>
          <p:cNvSpPr>
            <a:spLocks noGrp="1"/>
          </p:cNvSpPr>
          <p:nvPr>
            <p:ph type="sldNum" sz="quarter" idx="10"/>
          </p:nvPr>
        </p:nvSpPr>
        <p:spPr/>
        <p:txBody>
          <a:bodyPr/>
          <a:lstStyle/>
          <a:p>
            <a:fld id="{77711DF6-FBF7-4A45-90FF-EC4E346A2D7A}" type="slidenum">
              <a:rPr lang="en-US" smtClean="0"/>
              <a:pPr/>
              <a:t>37</a:t>
            </a:fld>
            <a:endParaRPr lang="en-US" dirty="0"/>
          </a:p>
        </p:txBody>
      </p:sp>
    </p:spTree>
    <p:extLst>
      <p:ext uri="{BB962C8B-B14F-4D97-AF65-F5344CB8AC3E}">
        <p14:creationId xmlns:p14="http://schemas.microsoft.com/office/powerpoint/2010/main" val="31610513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a:ln/>
        </p:spPr>
      </p:sp>
      <p:sp>
        <p:nvSpPr>
          <p:cNvPr id="3993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457200"/>
            <a:r>
              <a:rPr lang="en-US" dirty="0">
                <a:latin typeface="Calibri" charset="0"/>
                <a:ea typeface="ＭＳ Ｐゴシック" charset="0"/>
                <a:cs typeface="ＭＳ Ｐゴシック" charset="0"/>
              </a:rPr>
              <a:t>There is broad consensus in the veterinary community that </a:t>
            </a:r>
            <a:r>
              <a:rPr lang="en-US" u="sng" dirty="0">
                <a:latin typeface="Calibri" charset="0"/>
                <a:ea typeface="ＭＳ Ｐゴシック" charset="0"/>
                <a:cs typeface="ＭＳ Ｐゴシック" charset="0"/>
              </a:rPr>
              <a:t>the key to ensuring animal welfare for pigs rests primarily with the caretaker regardless of the housing used</a:t>
            </a:r>
            <a:r>
              <a:rPr lang="en-US" dirty="0">
                <a:latin typeface="Calibri" charset="0"/>
                <a:ea typeface="ＭＳ Ｐゴシック" charset="0"/>
                <a:cs typeface="ＭＳ Ｐゴシック" charset="0"/>
              </a:rPr>
              <a:t>. </a:t>
            </a:r>
          </a:p>
          <a:p>
            <a:pPr defTabSz="457200"/>
            <a:endParaRPr lang="en-US" dirty="0">
              <a:latin typeface="Calibri" charset="0"/>
              <a:ea typeface="ＭＳ Ｐゴシック" charset="0"/>
              <a:cs typeface="ＭＳ Ｐゴシック" charset="0"/>
            </a:endParaRPr>
          </a:p>
          <a:p>
            <a:pPr defTabSz="457200"/>
            <a:r>
              <a:rPr lang="en-US" dirty="0">
                <a:latin typeface="Calibri" charset="0"/>
                <a:ea typeface="ＭＳ Ｐゴシック" charset="0"/>
                <a:cs typeface="ＭＳ Ｐゴシック" charset="0"/>
              </a:rPr>
              <a:t>The executive director of the American Association of Swine Veterinarians or AASV noted in the </a:t>
            </a:r>
            <a:r>
              <a:rPr lang="en-US" i="1" dirty="0">
                <a:latin typeface="Calibri" charset="0"/>
                <a:ea typeface="ＭＳ Ｐゴシック" charset="0"/>
                <a:cs typeface="ＭＳ Ｐゴシック" charset="0"/>
              </a:rPr>
              <a:t>Journal of the American Veterinary Medical Association (JAVMA) </a:t>
            </a:r>
            <a:r>
              <a:rPr lang="en-US" dirty="0">
                <a:latin typeface="Calibri" charset="0"/>
                <a:ea typeface="ＭＳ Ｐゴシック" charset="0"/>
                <a:cs typeface="ＭＳ Ｐゴシック" charset="0"/>
              </a:rPr>
              <a:t>that</a:t>
            </a:r>
            <a:r>
              <a:rPr lang="en-US" i="1" dirty="0">
                <a:latin typeface="Calibri" charset="0"/>
                <a:ea typeface="ＭＳ Ｐゴシック" charset="0"/>
                <a:cs typeface="ＭＳ Ｐゴシック" charset="0"/>
              </a:rPr>
              <a:t>:</a:t>
            </a:r>
          </a:p>
          <a:p>
            <a:pPr defTabSz="457200"/>
            <a:endParaRPr lang="en-US" dirty="0">
              <a:latin typeface="Calibri" charset="0"/>
              <a:ea typeface="ＭＳ Ｐゴシック" charset="0"/>
              <a:cs typeface="ＭＳ Ｐゴシック" charset="0"/>
            </a:endParaRPr>
          </a:p>
          <a:p>
            <a:pPr defTabSz="457200"/>
            <a:r>
              <a:rPr lang="en-US" dirty="0">
                <a:latin typeface="Calibri" charset="0"/>
                <a:ea typeface="ＭＳ Ｐゴシック" charset="0"/>
                <a:cs typeface="ＭＳ Ｐゴシック" charset="0"/>
              </a:rPr>
              <a:t>“</a:t>
            </a:r>
            <a:r>
              <a:rPr lang="en-US" altLang="ja-JP" i="1" dirty="0">
                <a:latin typeface="Calibri" charset="0"/>
                <a:ea typeface="ＭＳ Ｐゴシック" charset="0"/>
                <a:cs typeface="ＭＳ Ｐゴシック" charset="0"/>
              </a:rPr>
              <a:t>Gestation stalls and pens each have advantages and disadvantages. Each can provide for sows</a:t>
            </a:r>
            <a:r>
              <a:rPr lang="en-US" i="1" dirty="0">
                <a:latin typeface="Calibri" charset="0"/>
                <a:ea typeface="ＭＳ Ｐゴシック" charset="0"/>
                <a:cs typeface="ＭＳ Ｐゴシック" charset="0"/>
              </a:rPr>
              <a:t>’</a:t>
            </a:r>
            <a:r>
              <a:rPr lang="en-US" altLang="ja-JP" i="1" dirty="0">
                <a:latin typeface="Calibri" charset="0"/>
                <a:ea typeface="ＭＳ Ｐゴシック" charset="0"/>
                <a:cs typeface="ＭＳ Ｐゴシック" charset="0"/>
              </a:rPr>
              <a:t> welfare when properly managed, and caretakers skills are the most important factor.</a:t>
            </a:r>
            <a:r>
              <a:rPr lang="en-US" i="1" dirty="0">
                <a:latin typeface="Calibri" charset="0"/>
                <a:ea typeface="ＭＳ Ｐゴシック" charset="0"/>
                <a:cs typeface="ＭＳ Ｐゴシック" charset="0"/>
              </a:rPr>
              <a:t>”</a:t>
            </a:r>
            <a:endParaRPr lang="en-US" altLang="ja-JP" i="1" dirty="0">
              <a:latin typeface="Calibri" charset="0"/>
              <a:ea typeface="ＭＳ Ｐゴシック" charset="0"/>
              <a:cs typeface="ＭＳ Ｐゴシック" charset="0"/>
            </a:endParaRPr>
          </a:p>
          <a:p>
            <a:pPr defTabSz="457200"/>
            <a:endParaRPr lang="en-US" dirty="0">
              <a:latin typeface="Calibri" charset="0"/>
              <a:ea typeface="ＭＳ Ｐゴシック" charset="0"/>
              <a:cs typeface="ＭＳ Ｐゴシック" charset="0"/>
            </a:endParaRPr>
          </a:p>
          <a:p>
            <a:pPr defTabSz="457200"/>
            <a:r>
              <a:rPr lang="en-US" dirty="0">
                <a:latin typeface="Calibri" charset="0"/>
                <a:ea typeface="ＭＳ Ｐゴシック" charset="0"/>
                <a:cs typeface="ＭＳ Ｐゴシック" charset="0"/>
              </a:rPr>
              <a:t>(Source:  Dr. Tom Burkgren, AASV, JAVMA News: Vol. 241,No. 3, August 1, 2012) </a:t>
            </a:r>
          </a:p>
          <a:p>
            <a:pPr defTabSz="457200"/>
            <a:endParaRPr lang="en-US" dirty="0">
              <a:latin typeface="Calibri" charset="0"/>
              <a:ea typeface="ＭＳ Ｐゴシック" charset="0"/>
              <a:cs typeface="ＭＳ Ｐゴシック" charset="0"/>
            </a:endParaRPr>
          </a:p>
          <a:p>
            <a:pPr defTabSz="457200" eaLnBrk="1" hangingPunct="1"/>
            <a:endParaRPr lang="en-US" dirty="0">
              <a:latin typeface="Calibri" charset="0"/>
              <a:ea typeface="ＭＳ Ｐゴシック" charset="0"/>
              <a:cs typeface="ＭＳ Ｐゴシック" charset="0"/>
            </a:endParaRPr>
          </a:p>
          <a:p>
            <a:pPr defTabSz="457200"/>
            <a:endParaRPr lang="en-US" dirty="0">
              <a:latin typeface="Calibri"/>
              <a:ea typeface="Calibri"/>
            </a:endParaRPr>
          </a:p>
        </p:txBody>
      </p:sp>
      <p:sp>
        <p:nvSpPr>
          <p:cNvPr id="3993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C7C4220C-4D71-8846-B5E3-A9BA247B474E}" type="slidenum">
              <a:rPr lang="en-US" sz="1200">
                <a:latin typeface="Calibri"/>
                <a:ea typeface="Calibri"/>
                <a:cs typeface="Calibri"/>
              </a:rPr>
              <a:pPr/>
              <a:t>38</a:t>
            </a:fld>
            <a:endParaRPr lang="en-US" sz="1200" dirty="0">
              <a:latin typeface="Calibri"/>
              <a:ea typeface="Calibri"/>
              <a:cs typeface="Calibri"/>
            </a:endParaRPr>
          </a:p>
        </p:txBody>
      </p:sp>
    </p:spTree>
    <p:extLst>
      <p:ext uri="{BB962C8B-B14F-4D97-AF65-F5344CB8AC3E}">
        <p14:creationId xmlns:p14="http://schemas.microsoft.com/office/powerpoint/2010/main" val="13964209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Another area</a:t>
            </a:r>
            <a:r>
              <a:rPr lang="en-US" baseline="0" dirty="0"/>
              <a:t> of discussion about animal welfare is p</a:t>
            </a:r>
            <a:r>
              <a:rPr lang="en-US" dirty="0"/>
              <a:t>ain</a:t>
            </a:r>
            <a:r>
              <a:rPr lang="en-US" baseline="0" dirty="0"/>
              <a:t> management for pigs.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Unlike small animal veterinary care, swine veterinarians don</a:t>
            </a:r>
            <a:r>
              <a:rPr lang="uk-UA" baseline="0" dirty="0"/>
              <a:t>’</a:t>
            </a:r>
            <a:r>
              <a:rPr lang="en-US" baseline="0" dirty="0"/>
              <a:t>t have any FDA approved pain management products labeled for use in pigs.</a:t>
            </a:r>
          </a:p>
        </p:txBody>
      </p:sp>
      <p:sp>
        <p:nvSpPr>
          <p:cNvPr id="4" name="Slide Number Placeholder 3"/>
          <p:cNvSpPr>
            <a:spLocks noGrp="1"/>
          </p:cNvSpPr>
          <p:nvPr>
            <p:ph type="sldNum" sz="quarter" idx="10"/>
          </p:nvPr>
        </p:nvSpPr>
        <p:spPr/>
        <p:txBody>
          <a:bodyPr/>
          <a:lstStyle/>
          <a:p>
            <a:fld id="{77711DF6-FBF7-4A45-90FF-EC4E346A2D7A}" type="slidenum">
              <a:rPr lang="en-US" smtClean="0"/>
              <a:pPr/>
              <a:t>39</a:t>
            </a:fld>
            <a:endParaRPr lang="en-US" dirty="0"/>
          </a:p>
        </p:txBody>
      </p:sp>
    </p:spTree>
    <p:extLst>
      <p:ext uri="{BB962C8B-B14F-4D97-AF65-F5344CB8AC3E}">
        <p14:creationId xmlns:p14="http://schemas.microsoft.com/office/powerpoint/2010/main" val="3201292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Slide Image Placeholder 1">
            <a:extLst>
              <a:ext uri="{FF2B5EF4-FFF2-40B4-BE49-F238E27FC236}">
                <a16:creationId xmlns:a16="http://schemas.microsoft.com/office/drawing/2014/main" id="{49885438-CF03-D64C-8C0E-3E95289D44F8}"/>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0" name="Notes Placeholder 2">
            <a:extLst>
              <a:ext uri="{FF2B5EF4-FFF2-40B4-BE49-F238E27FC236}">
                <a16:creationId xmlns:a16="http://schemas.microsoft.com/office/drawing/2014/main" id="{03314400-CCA4-2846-8DE1-CD8EF08633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0" dirty="0"/>
              <a:t>Our thanks to our tour guide and South Dakota State for the important inside look at how farmers are using the latest science and technology to raise healthy pigs.</a:t>
            </a:r>
          </a:p>
          <a:p>
            <a:endParaRPr lang="en-US" altLang="en-US" b="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dirty="0"/>
              <a:t>Here’s a great example of why farmers use modern barns to protect pig health. These kinds of weather extremes are a fact of life in most parts of our country. Take a look – in February of this year Brookings saw temperatures of -2 degrees, not to mention the wind chills </a:t>
            </a:r>
            <a:r>
              <a:rPr lang="en-US" sz="1200" b="0" i="0" kern="1200" dirty="0">
                <a:solidFill>
                  <a:schemeClr val="tx1"/>
                </a:solidFill>
                <a:effectLst/>
                <a:latin typeface="+mn-lt"/>
                <a:ea typeface="+mn-ea"/>
                <a:cs typeface="+mn-cs"/>
              </a:rPr>
              <a:t>values that range anywhere from -15 to -40.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en-US" sz="1200" b="0"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dirty="0"/>
              <a:t>And then in July Brooking has heat advisories with heat indexes of nearly 105 degrees.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en-US" dirty="0"/>
          </a:p>
          <a:p>
            <a:r>
              <a:rPr lang="en-US" altLang="en-US" dirty="0"/>
              <a:t>Think of the stress those kinds of extremes would cause any animal left outside.</a:t>
            </a:r>
            <a:endParaRPr lang="en-US" altLang="en-US" dirty="0">
              <a:solidFill>
                <a:srgbClr val="000000"/>
              </a:solidFill>
            </a:endParaRPr>
          </a:p>
        </p:txBody>
      </p:sp>
      <p:sp>
        <p:nvSpPr>
          <p:cNvPr id="165891" name="Slide Number Placeholder 3">
            <a:extLst>
              <a:ext uri="{FF2B5EF4-FFF2-40B4-BE49-F238E27FC236}">
                <a16:creationId xmlns:a16="http://schemas.microsoft.com/office/drawing/2014/main" id="{3CC90884-21A6-A649-9417-B7B160860E7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88B7318-58F2-C247-B495-15193223ABB5}" type="slidenum">
              <a:rPr lang="en-US" altLang="en-US"/>
              <a:pPr/>
              <a:t>4</a:t>
            </a:fld>
            <a:endParaRPr lang="en-US" altLang="en-US" dirty="0"/>
          </a:p>
        </p:txBody>
      </p:sp>
    </p:spTree>
    <p:extLst>
      <p:ext uri="{BB962C8B-B14F-4D97-AF65-F5344CB8AC3E}">
        <p14:creationId xmlns:p14="http://schemas.microsoft.com/office/powerpoint/2010/main" val="23908242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However, take dogs for example, t</a:t>
            </a:r>
            <a:r>
              <a:rPr lang="en-US" dirty="0"/>
              <a:t>here are many</a:t>
            </a:r>
            <a:r>
              <a:rPr lang="en-US" baseline="0" dirty="0"/>
              <a:t> FDA approved products available that are labeled for use in dogs as an anesthetic or analgesic.  </a:t>
            </a:r>
          </a:p>
          <a:p>
            <a:endParaRPr lang="en-US" baseline="0" dirty="0"/>
          </a:p>
        </p:txBody>
      </p:sp>
      <p:sp>
        <p:nvSpPr>
          <p:cNvPr id="4" name="Slide Number Placeholder 3"/>
          <p:cNvSpPr>
            <a:spLocks noGrp="1"/>
          </p:cNvSpPr>
          <p:nvPr>
            <p:ph type="sldNum" sz="quarter" idx="10"/>
          </p:nvPr>
        </p:nvSpPr>
        <p:spPr/>
        <p:txBody>
          <a:bodyPr/>
          <a:lstStyle/>
          <a:p>
            <a:fld id="{77711DF6-FBF7-4A45-90FF-EC4E346A2D7A}" type="slidenum">
              <a:rPr lang="en-US" smtClean="0"/>
              <a:pPr/>
              <a:t>40</a:t>
            </a:fld>
            <a:endParaRPr lang="en-US" dirty="0"/>
          </a:p>
        </p:txBody>
      </p:sp>
    </p:spTree>
    <p:extLst>
      <p:ext uri="{BB962C8B-B14F-4D97-AF65-F5344CB8AC3E}">
        <p14:creationId xmlns:p14="http://schemas.microsoft.com/office/powerpoint/2010/main" val="35089137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Another</a:t>
            </a:r>
            <a:r>
              <a:rPr lang="en-US" sz="1200" kern="1200" baseline="0" dirty="0">
                <a:solidFill>
                  <a:schemeClr val="tx1"/>
                </a:solidFill>
                <a:effectLst/>
                <a:latin typeface="+mn-lt"/>
                <a:ea typeface="+mn-ea"/>
                <a:cs typeface="+mn-cs"/>
              </a:rPr>
              <a:t> key area of animal welfare concern is euthanasia.</a:t>
            </a: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a pig becomes sick</a:t>
            </a:r>
            <a:r>
              <a:rPr lang="en-US" sz="1200" kern="1200" baseline="0" dirty="0">
                <a:solidFill>
                  <a:schemeClr val="tx1"/>
                </a:solidFill>
                <a:effectLst/>
                <a:latin typeface="+mn-lt"/>
                <a:ea typeface="+mn-ea"/>
                <a:cs typeface="+mn-cs"/>
              </a:rPr>
              <a:t> or </a:t>
            </a:r>
            <a:r>
              <a:rPr lang="en-US" sz="1200" kern="1200" dirty="0">
                <a:solidFill>
                  <a:schemeClr val="tx1"/>
                </a:solidFill>
                <a:effectLst/>
                <a:latin typeface="+mn-lt"/>
                <a:ea typeface="+mn-ea"/>
                <a:cs typeface="+mn-cs"/>
              </a:rPr>
              <a:t>injured, veterinarians and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farmers are faced with several courses of action.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However, when treatment fails - euthanasia may be the appropriate, humane option.</a:t>
            </a:r>
          </a:p>
        </p:txBody>
      </p:sp>
      <p:sp>
        <p:nvSpPr>
          <p:cNvPr id="4" name="Slide Number Placeholder 3"/>
          <p:cNvSpPr>
            <a:spLocks noGrp="1"/>
          </p:cNvSpPr>
          <p:nvPr>
            <p:ph type="sldNum" sz="quarter" idx="5"/>
          </p:nvPr>
        </p:nvSpPr>
        <p:spPr/>
        <p:txBody>
          <a:bodyPr/>
          <a:lstStyle/>
          <a:p>
            <a:fld id="{77711DF6-FBF7-4A45-90FF-EC4E346A2D7A}" type="slidenum">
              <a:rPr lang="en-US" smtClean="0"/>
              <a:pPr/>
              <a:t>41</a:t>
            </a:fld>
            <a:endParaRPr lang="en-US" dirty="0"/>
          </a:p>
        </p:txBody>
      </p:sp>
    </p:spTree>
    <p:extLst>
      <p:ext uri="{BB962C8B-B14F-4D97-AF65-F5344CB8AC3E}">
        <p14:creationId xmlns:p14="http://schemas.microsoft.com/office/powerpoint/2010/main" val="7648494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Calibri"/>
                <a:cs typeface="+mn-cs"/>
              </a:rPr>
              <a:t>I’d like to conclude today’s discussion with a few brief slides about how modern pig farming practices affect sustainability.</a:t>
            </a:r>
          </a:p>
          <a:p>
            <a:endParaRPr lang="en-US" dirty="0"/>
          </a:p>
        </p:txBody>
      </p:sp>
      <p:sp>
        <p:nvSpPr>
          <p:cNvPr id="4" name="Slide Number Placeholder 3"/>
          <p:cNvSpPr>
            <a:spLocks noGrp="1"/>
          </p:cNvSpPr>
          <p:nvPr>
            <p:ph type="sldNum" sz="quarter" idx="5"/>
          </p:nvPr>
        </p:nvSpPr>
        <p:spPr/>
        <p:txBody>
          <a:bodyPr/>
          <a:lstStyle/>
          <a:p>
            <a:pPr>
              <a:defRPr/>
            </a:pPr>
            <a:fld id="{012A1440-B5D1-A542-9B44-236781543599}" type="slidenum">
              <a:rPr lang="en-US" altLang="en-US" smtClean="0"/>
              <a:pPr>
                <a:defRPr/>
              </a:pPr>
              <a:t>42</a:t>
            </a:fld>
            <a:endParaRPr lang="en-US" altLang="en-US" dirty="0"/>
          </a:p>
        </p:txBody>
      </p:sp>
    </p:spTree>
    <p:extLst>
      <p:ext uri="{BB962C8B-B14F-4D97-AF65-F5344CB8AC3E}">
        <p14:creationId xmlns:p14="http://schemas.microsoft.com/office/powerpoint/2010/main" val="29070800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5974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kern="1200" dirty="0">
                <a:solidFill>
                  <a:schemeClr val="tx1"/>
                </a:solidFill>
                <a:effectLst/>
                <a:latin typeface="+mn-lt"/>
                <a:ea typeface="MS PGothic" panose="020B0600070205080204" pitchFamily="34" charset="-128"/>
                <a:cs typeface="MS PGothic" charset="0"/>
              </a:rPr>
              <a:t>While U.S. pork production increased 84% from 1960 to 2015, a new study from the University of Arkansas has revealed that the inputs needed to produce a pound of pork in the U.S. have become more environmentally friendly over this period.</a:t>
            </a:r>
          </a:p>
          <a:p>
            <a:pPr eaLnBrk="1" hangingPunct="1"/>
            <a:endParaRPr lang="en-US" sz="1200" dirty="0">
              <a:latin typeface="+mn-lt"/>
              <a:ea typeface="MS PGothic" charset="0"/>
              <a:cs typeface="MS PGothic" charset="0"/>
            </a:endParaRPr>
          </a:p>
          <a:p>
            <a:pPr eaLnBrk="1" hangingPunct="1"/>
            <a:r>
              <a:rPr lang="en-US" sz="1200" dirty="0">
                <a:latin typeface="+mn-lt"/>
                <a:ea typeface="MS PGothic" charset="0"/>
                <a:cs typeface="MS PGothic" charset="0"/>
              </a:rPr>
              <a:t>At same time pig farming’s environmental impact decreased through:</a:t>
            </a:r>
          </a:p>
          <a:p>
            <a:pPr marL="285750" indent="-285750">
              <a:buFont typeface="Arial" panose="020B0604020202020204" pitchFamily="34" charset="0"/>
              <a:buChar char="•"/>
            </a:pPr>
            <a:r>
              <a:rPr lang="en-US" sz="1200" dirty="0">
                <a:latin typeface="+mn-lt"/>
                <a:ea typeface="MS PGothic" charset="0"/>
                <a:cs typeface="MS PGothic" charset="0"/>
              </a:rPr>
              <a:t>Increased crop yields</a:t>
            </a:r>
          </a:p>
          <a:p>
            <a:pPr marL="285750" indent="-285750">
              <a:buFont typeface="Arial" panose="020B0604020202020204" pitchFamily="34" charset="0"/>
              <a:buChar char="•"/>
            </a:pPr>
            <a:r>
              <a:rPr lang="en-US" sz="1200" dirty="0">
                <a:latin typeface="+mn-lt"/>
                <a:ea typeface="MS PGothic" charset="0"/>
                <a:cs typeface="MS PGothic" charset="0"/>
              </a:rPr>
              <a:t>Improved pig feed and watering systems</a:t>
            </a:r>
          </a:p>
          <a:p>
            <a:pPr marL="285750" indent="-285750">
              <a:buFont typeface="Arial" panose="020B0604020202020204" pitchFamily="34" charset="0"/>
              <a:buChar char="•"/>
            </a:pPr>
            <a:r>
              <a:rPr lang="en-US" sz="1200" dirty="0">
                <a:latin typeface="+mn-lt"/>
                <a:ea typeface="MS PGothic" charset="0"/>
                <a:cs typeface="MS PGothic" charset="0"/>
              </a:rPr>
              <a:t>Smart Barn technology</a:t>
            </a:r>
          </a:p>
          <a:p>
            <a:pPr eaLnBrk="1" hangingPunct="1">
              <a:spcBef>
                <a:spcPct val="0"/>
              </a:spcBef>
            </a:pPr>
            <a:endParaRPr lang="en-US" dirty="0">
              <a:latin typeface="Calibri" charset="0"/>
              <a:ea typeface="MS PGothic" charset="0"/>
              <a:cs typeface="MS PGothic" charset="0"/>
            </a:endParaRPr>
          </a:p>
        </p:txBody>
      </p:sp>
      <p:sp>
        <p:nvSpPr>
          <p:cNvPr id="15974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12D27567-F542-E546-AB03-BAEF5B6DBF2A}" type="slidenum">
              <a:rPr lang="en-US" sz="1200">
                <a:latin typeface="Calibri" panose="020F0502020204030204" pitchFamily="34" charset="0"/>
              </a:rPr>
              <a:pPr/>
              <a:t>43</a:t>
            </a:fld>
            <a:endParaRPr lang="en-US" sz="1200" dirty="0">
              <a:latin typeface="Calibri" panose="020F0502020204030204" pitchFamily="34" charset="0"/>
            </a:endParaRPr>
          </a:p>
        </p:txBody>
      </p:sp>
    </p:spTree>
    <p:extLst>
      <p:ext uri="{BB962C8B-B14F-4D97-AF65-F5344CB8AC3E}">
        <p14:creationId xmlns:p14="http://schemas.microsoft.com/office/powerpoint/2010/main" val="30097265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S PGothic" panose="020B0600070205080204" pitchFamily="34" charset="-128"/>
                <a:cs typeface="MS PGothic" charset="0"/>
              </a:rPr>
              <a:t>According to the new study from the University of Arkansas titled:  </a:t>
            </a:r>
            <a:r>
              <a:rPr lang="en-US" sz="1200" b="0" i="1" u="none" strike="noStrike" kern="1200" dirty="0">
                <a:solidFill>
                  <a:schemeClr val="tx1"/>
                </a:solidFill>
                <a:effectLst/>
                <a:latin typeface="+mn-lt"/>
                <a:ea typeface="MS PGothic" panose="020B0600070205080204" pitchFamily="34" charset="-128"/>
                <a:cs typeface="MS PGothic" charset="0"/>
                <a:hlinkClick r:id="rId3"/>
              </a:rPr>
              <a:t>A Retrospective Assessment of U.S. Pork Production: 1960 to 2015</a:t>
            </a:r>
            <a:r>
              <a:rPr lang="en-US" sz="1200" b="0" i="0" kern="1200" dirty="0">
                <a:solidFill>
                  <a:schemeClr val="tx1"/>
                </a:solidFill>
                <a:effectLst/>
                <a:latin typeface="+mn-lt"/>
                <a:ea typeface="MS PGothic" panose="020B0600070205080204" pitchFamily="34" charset="-128"/>
                <a:cs typeface="MS PGothic" charset="0"/>
              </a:rPr>
              <a:t>, the inputs needed to produce a pound of pork in the United States became more environmentally friendly over time</a:t>
            </a:r>
            <a:endParaRPr lang="en-US" dirty="0">
              <a:latin typeface="Calibri" charset="0"/>
              <a:ea typeface="Calibri"/>
            </a:endParaRPr>
          </a:p>
          <a:p>
            <a:pPr eaLnBrk="1" hangingPunct="1">
              <a:spcBef>
                <a:spcPct val="0"/>
              </a:spcBef>
            </a:pPr>
            <a:endParaRPr lang="en-US" dirty="0">
              <a:latin typeface="Calibri" charset="0"/>
              <a:ea typeface="Calibri"/>
            </a:endParaRPr>
          </a:p>
          <a:p>
            <a:pPr eaLnBrk="1" hangingPunct="1">
              <a:spcBef>
                <a:spcPct val="0"/>
              </a:spcBef>
            </a:pPr>
            <a:r>
              <a:rPr lang="en-US" dirty="0">
                <a:latin typeface="Calibri" charset="0"/>
                <a:ea typeface="Calibri"/>
              </a:rPr>
              <a:t>By implementing science-based practices and advancements in agriculture technology, pig famers have achieved the following milestones:</a:t>
            </a:r>
          </a:p>
          <a:p>
            <a:pPr eaLnBrk="1" hangingPunct="1">
              <a:spcBef>
                <a:spcPct val="0"/>
              </a:spcBef>
            </a:pPr>
            <a:endParaRPr lang="en-US" dirty="0">
              <a:latin typeface="Calibri" charset="0"/>
              <a:ea typeface="Calibri"/>
            </a:endParaRPr>
          </a:p>
          <a:p>
            <a:pPr eaLnBrk="1" hangingPunct="1">
              <a:spcBef>
                <a:spcPct val="0"/>
              </a:spcBef>
            </a:pPr>
            <a:r>
              <a:rPr lang="en-US" dirty="0">
                <a:latin typeface="Calibri" charset="0"/>
                <a:ea typeface="Calibri"/>
              </a:rPr>
              <a:t>When compared pound per pound to the 1960s, famers today:</a:t>
            </a:r>
          </a:p>
          <a:p>
            <a:pPr eaLnBrk="1" hangingPunct="1">
              <a:spcBef>
                <a:spcPct val="0"/>
              </a:spcBef>
            </a:pPr>
            <a:endParaRPr lang="en-US" dirty="0">
              <a:latin typeface="Calibri" charset="0"/>
              <a:ea typeface="Calibri"/>
            </a:endParaRPr>
          </a:p>
          <a:p>
            <a:pPr marL="171450" indent="-171450" eaLnBrk="1" hangingPunct="1">
              <a:spcBef>
                <a:spcPct val="0"/>
              </a:spcBef>
              <a:buFont typeface="Arial" panose="020B0604020202020204" pitchFamily="34" charset="0"/>
              <a:buChar char="•"/>
            </a:pPr>
            <a:r>
              <a:rPr lang="en-US" dirty="0">
                <a:latin typeface="Calibri" charset="0"/>
                <a:ea typeface="Calibri"/>
              </a:rPr>
              <a:t>Use 76% less land</a:t>
            </a:r>
          </a:p>
          <a:p>
            <a:pPr marL="171450" indent="-171450" eaLnBrk="1" hangingPunct="1">
              <a:spcBef>
                <a:spcPct val="0"/>
              </a:spcBef>
              <a:buFont typeface="Arial" panose="020B0604020202020204" pitchFamily="34" charset="0"/>
              <a:buChar char="•"/>
            </a:pPr>
            <a:r>
              <a:rPr lang="en-US" dirty="0">
                <a:latin typeface="Calibri" charset="0"/>
                <a:ea typeface="Calibri"/>
              </a:rPr>
              <a:t>Use 25% less water</a:t>
            </a:r>
          </a:p>
          <a:p>
            <a:pPr marL="171450" indent="-171450" eaLnBrk="1" hangingPunct="1">
              <a:spcBef>
                <a:spcPct val="0"/>
              </a:spcBef>
              <a:buFont typeface="Arial" panose="020B0604020202020204" pitchFamily="34" charset="0"/>
              <a:buChar char="•"/>
            </a:pPr>
            <a:r>
              <a:rPr lang="en-US" dirty="0">
                <a:latin typeface="Calibri" charset="0"/>
                <a:ea typeface="Calibri"/>
              </a:rPr>
              <a:t>Have reduced our carbon footprint by almost 8%</a:t>
            </a:r>
          </a:p>
          <a:p>
            <a:pPr marL="171450" indent="-171450" eaLnBrk="1" hangingPunct="1">
              <a:spcBef>
                <a:spcPct val="0"/>
              </a:spcBef>
              <a:buFont typeface="Arial" panose="020B0604020202020204" pitchFamily="34" charset="0"/>
              <a:buChar char="•"/>
            </a:pPr>
            <a:r>
              <a:rPr lang="en-US" dirty="0">
                <a:latin typeface="Calibri" charset="0"/>
                <a:ea typeface="Calibri"/>
              </a:rPr>
              <a:t>And have reduced energy use by 7%</a:t>
            </a:r>
          </a:p>
          <a:p>
            <a:pPr marL="171450" indent="-171450" eaLnBrk="1" hangingPunct="1">
              <a:spcBef>
                <a:spcPct val="0"/>
              </a:spcBef>
              <a:buFont typeface="Arial" panose="020B0604020202020204" pitchFamily="34" charset="0"/>
              <a:buChar char="•"/>
            </a:pPr>
            <a:endParaRPr lang="en-US" dirty="0">
              <a:latin typeface="Calibri" charset="0"/>
            </a:endParaRPr>
          </a:p>
          <a:p>
            <a:pPr marL="0" indent="0" eaLnBrk="1" hangingPunct="1">
              <a:spcBef>
                <a:spcPct val="0"/>
              </a:spcBef>
              <a:buFont typeface="Arial" panose="020B0604020202020204" pitchFamily="34" charset="0"/>
              <a:buNone/>
            </a:pPr>
            <a:r>
              <a:rPr lang="en-US" dirty="0"/>
              <a:t>Now let’s put some of these figures in perspective.</a:t>
            </a:r>
            <a:endParaRPr lang="en-US" dirty="0">
              <a:latin typeface="Calibri" charset="0"/>
              <a:ea typeface="Calibri"/>
            </a:endParaRPr>
          </a:p>
          <a:p>
            <a:endParaRPr lang="en-US" dirty="0"/>
          </a:p>
        </p:txBody>
      </p:sp>
      <p:sp>
        <p:nvSpPr>
          <p:cNvPr id="4" name="Slide Number Placeholder 3"/>
          <p:cNvSpPr>
            <a:spLocks noGrp="1"/>
          </p:cNvSpPr>
          <p:nvPr>
            <p:ph type="sldNum" sz="quarter" idx="5"/>
          </p:nvPr>
        </p:nvSpPr>
        <p:spPr/>
        <p:txBody>
          <a:bodyPr/>
          <a:lstStyle/>
          <a:p>
            <a:fld id="{77711DF6-FBF7-4A45-90FF-EC4E346A2D7A}" type="slidenum">
              <a:rPr lang="en-US" smtClean="0"/>
              <a:pPr/>
              <a:t>44</a:t>
            </a:fld>
            <a:endParaRPr lang="en-US" dirty="0"/>
          </a:p>
        </p:txBody>
      </p:sp>
    </p:spTree>
    <p:extLst>
      <p:ext uri="{BB962C8B-B14F-4D97-AF65-F5344CB8AC3E}">
        <p14:creationId xmlns:p14="http://schemas.microsoft.com/office/powerpoint/2010/main" val="18362247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Pig farmers have reduced the amount of water used by 25%. To save that much water in one year, everyone in the U.S. would have shower 90 fewer times.</a:t>
            </a:r>
          </a:p>
          <a:p>
            <a:pPr eaLnBrk="1" hangingPunct="1">
              <a:spcBef>
                <a:spcPct val="0"/>
              </a:spcBef>
            </a:pPr>
            <a:endParaRPr lang="en-US" dirty="0"/>
          </a:p>
          <a:p>
            <a:pPr eaLnBrk="1" hangingPunct="1">
              <a:spcBef>
                <a:spcPct val="0"/>
              </a:spcBef>
            </a:pPr>
            <a:endParaRPr lang="en-US" dirty="0"/>
          </a:p>
          <a:p>
            <a:pPr eaLnBrk="1" hangingPunct="1">
              <a:spcBef>
                <a:spcPct val="0"/>
              </a:spcBef>
            </a:pPr>
            <a:endParaRPr lang="en-US" dirty="0"/>
          </a:p>
        </p:txBody>
      </p:sp>
      <p:sp>
        <p:nvSpPr>
          <p:cNvPr id="4" name="Slide Number Placeholder 3"/>
          <p:cNvSpPr>
            <a:spLocks noGrp="1"/>
          </p:cNvSpPr>
          <p:nvPr>
            <p:ph type="sldNum" sz="quarter" idx="5"/>
          </p:nvPr>
        </p:nvSpPr>
        <p:spPr/>
        <p:txBody>
          <a:bodyPr/>
          <a:lstStyle/>
          <a:p>
            <a:fld id="{77711DF6-FBF7-4A45-90FF-EC4E346A2D7A}" type="slidenum">
              <a:rPr lang="en-US" smtClean="0"/>
              <a:pPr/>
              <a:t>45</a:t>
            </a:fld>
            <a:endParaRPr lang="en-US" dirty="0"/>
          </a:p>
        </p:txBody>
      </p:sp>
    </p:spTree>
    <p:extLst>
      <p:ext uri="{BB962C8B-B14F-4D97-AF65-F5344CB8AC3E}">
        <p14:creationId xmlns:p14="http://schemas.microsoft.com/office/powerpoint/2010/main" val="3529610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Pig farmers have reduced the amount of energy used by 7%. </a:t>
            </a:r>
            <a:r>
              <a:rPr lang="en-US" sz="1200" b="0" i="0" kern="1200" dirty="0">
                <a:solidFill>
                  <a:schemeClr val="tx1"/>
                </a:solidFill>
                <a:effectLst/>
                <a:latin typeface="+mn-lt"/>
                <a:ea typeface="MS PGothic" panose="020B0600070205080204" pitchFamily="34" charset="-128"/>
                <a:cs typeface="MS PGothic" charset="0"/>
              </a:rPr>
              <a:t>farmers today have </a:t>
            </a:r>
            <a:r>
              <a:rPr lang="en-US" dirty="0">
                <a:latin typeface="Calibri" charset="0"/>
                <a:ea typeface="Calibri"/>
              </a:rPr>
              <a:t>reduced their carbon footprint by almost 8%.</a:t>
            </a:r>
            <a:r>
              <a:rPr lang="en-US" sz="1200" b="0" i="0" kern="1200" dirty="0">
                <a:solidFill>
                  <a:schemeClr val="tx1"/>
                </a:solidFill>
                <a:effectLst/>
                <a:latin typeface="+mn-lt"/>
                <a:ea typeface="MS PGothic" panose="020B0600070205080204" pitchFamily="34" charset="-128"/>
                <a:cs typeface="MS PGothic" charset="0"/>
              </a:rPr>
              <a:t> To save that much energy, we’d all have to stop using our refrigerators.</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200" b="0" i="0" kern="1200" dirty="0">
              <a:solidFill>
                <a:schemeClr val="tx1"/>
              </a:solidFill>
              <a:effectLst/>
              <a:latin typeface="+mn-lt"/>
              <a:ea typeface="MS PGothic" panose="020B0600070205080204" pitchFamily="34" charset="-128"/>
              <a:cs typeface="MS PGothic"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200" b="0" i="0" kern="1200" dirty="0">
              <a:solidFill>
                <a:schemeClr val="tx1"/>
              </a:solidFill>
              <a:effectLst/>
              <a:latin typeface="+mn-lt"/>
              <a:ea typeface="MS PGothic" panose="020B0600070205080204" pitchFamily="34" charset="-128"/>
              <a:cs typeface="MS PGothic" charset="0"/>
            </a:endParaRPr>
          </a:p>
        </p:txBody>
      </p:sp>
      <p:sp>
        <p:nvSpPr>
          <p:cNvPr id="4" name="Slide Number Placeholder 3"/>
          <p:cNvSpPr>
            <a:spLocks noGrp="1"/>
          </p:cNvSpPr>
          <p:nvPr>
            <p:ph type="sldNum" sz="quarter" idx="5"/>
          </p:nvPr>
        </p:nvSpPr>
        <p:spPr/>
        <p:txBody>
          <a:bodyPr/>
          <a:lstStyle/>
          <a:p>
            <a:fld id="{77711DF6-FBF7-4A45-90FF-EC4E346A2D7A}" type="slidenum">
              <a:rPr lang="en-US" smtClean="0"/>
              <a:pPr/>
              <a:t>46</a:t>
            </a:fld>
            <a:endParaRPr lang="en-US" dirty="0"/>
          </a:p>
        </p:txBody>
      </p:sp>
    </p:spTree>
    <p:extLst>
      <p:ext uri="{BB962C8B-B14F-4D97-AF65-F5344CB8AC3E}">
        <p14:creationId xmlns:p14="http://schemas.microsoft.com/office/powerpoint/2010/main" val="30268978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And while the emission of any type of greenhouse gas is too much, we do know that pig farming is actually one of the smallest sources of emissions. The EPA estimates that the pork industry contributes approximately </a:t>
            </a:r>
            <a:r>
              <a:rPr lang="en-US" altLang="en-US" b="1" dirty="0"/>
              <a:t>one third of one percent</a:t>
            </a:r>
            <a:r>
              <a:rPr lang="en-US" altLang="en-US" dirty="0"/>
              <a:t> of the total U.S. emissions.  </a:t>
            </a:r>
          </a:p>
          <a:p>
            <a:endParaRPr lang="en-US" altLang="en-US" dirty="0"/>
          </a:p>
          <a:p>
            <a:r>
              <a:rPr lang="en-US" altLang="en-US" dirty="0"/>
              <a:t>The pork industry continues to work with scientists to develop new tools to help farmers further reduce their environmental footprint in the areas of land and water use, as well as carbon emissions.</a:t>
            </a:r>
          </a:p>
          <a:p>
            <a:endParaRPr lang="en-US" altLang="en-US"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dirty="0"/>
              <a:t>Source: Inventory of U.S. Greenhouse Gas Emissions and Sinks 1990 - 2016 - Published April 12, 2018 by U.S. EPA</a:t>
            </a:r>
          </a:p>
          <a:p>
            <a:pPr eaLnBrk="1" hangingPunct="1">
              <a:spcBef>
                <a:spcPct val="0"/>
              </a:spcBef>
            </a:pPr>
            <a:r>
              <a:rPr lang="en-US" altLang="en-US" dirty="0"/>
              <a:t> </a:t>
            </a:r>
          </a:p>
          <a:p>
            <a:endParaRPr lang="en-US" dirty="0"/>
          </a:p>
        </p:txBody>
      </p:sp>
      <p:sp>
        <p:nvSpPr>
          <p:cNvPr id="4" name="Slide Number Placeholder 3"/>
          <p:cNvSpPr>
            <a:spLocks noGrp="1"/>
          </p:cNvSpPr>
          <p:nvPr>
            <p:ph type="sldNum" sz="quarter" idx="5"/>
          </p:nvPr>
        </p:nvSpPr>
        <p:spPr/>
        <p:txBody>
          <a:bodyPr/>
          <a:lstStyle/>
          <a:p>
            <a:fld id="{77711DF6-FBF7-4A45-90FF-EC4E346A2D7A}" type="slidenum">
              <a:rPr lang="en-US" smtClean="0"/>
              <a:pPr/>
              <a:t>47</a:t>
            </a:fld>
            <a:endParaRPr lang="en-US" dirty="0"/>
          </a:p>
        </p:txBody>
      </p:sp>
    </p:spTree>
    <p:extLst>
      <p:ext uri="{BB962C8B-B14F-4D97-AF65-F5344CB8AC3E}">
        <p14:creationId xmlns:p14="http://schemas.microsoft.com/office/powerpoint/2010/main" val="11111908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Before we close, I want to share with you that the pork industry has established it’s own guiding principles for sustainable pig farming called WE CARE to promote responsible and ethical farming practices, and continuous improvement. </a:t>
            </a:r>
          </a:p>
          <a:p>
            <a:endParaRPr lang="en-US" altLang="en-US" dirty="0"/>
          </a:p>
          <a:p>
            <a:r>
              <a:rPr lang="en-US" altLang="en-US" dirty="0"/>
              <a:t>Through this program, pork producers pledge to put the highest ethical standards into practice every day by:</a:t>
            </a:r>
          </a:p>
          <a:p>
            <a:pPr marL="457200" indent="-457200">
              <a:buFont typeface="Arial" panose="020B0604020202020204" pitchFamily="34" charset="0"/>
              <a:buChar char="•"/>
            </a:pPr>
            <a:r>
              <a:rPr lang="en-US" dirty="0">
                <a:latin typeface="Calibri" panose="020F0502020204030204" pitchFamily="34" charset="0"/>
              </a:rPr>
              <a:t>Producing safe and wholesome food</a:t>
            </a:r>
          </a:p>
          <a:p>
            <a:pPr marL="457200" indent="-457200">
              <a:buFont typeface="Arial" panose="020B0604020202020204" pitchFamily="34" charset="0"/>
              <a:buChar char="•"/>
            </a:pPr>
            <a:r>
              <a:rPr lang="en-US" dirty="0">
                <a:latin typeface="Calibri" panose="020F0502020204030204" pitchFamily="34" charset="0"/>
              </a:rPr>
              <a:t>Protecting and promoting the well-being of our pigs</a:t>
            </a:r>
          </a:p>
          <a:p>
            <a:pPr marL="457200" indent="-457200">
              <a:buFont typeface="Arial" panose="020B0604020202020204" pitchFamily="34" charset="0"/>
              <a:buChar char="•"/>
            </a:pPr>
            <a:r>
              <a:rPr lang="en-US" dirty="0">
                <a:latin typeface="Calibri" panose="020F0502020204030204" pitchFamily="34" charset="0"/>
              </a:rPr>
              <a:t>Ensuring our practices protect public health</a:t>
            </a:r>
          </a:p>
          <a:p>
            <a:pPr marL="457200" indent="-457200">
              <a:buFont typeface="Arial" panose="020B0604020202020204" pitchFamily="34" charset="0"/>
              <a:buChar char="•"/>
            </a:pPr>
            <a:r>
              <a:rPr lang="en-US" dirty="0">
                <a:latin typeface="Calibri" panose="020F0502020204030204" pitchFamily="34" charset="0"/>
              </a:rPr>
              <a:t>Safeguarding natural resources in all of our practices</a:t>
            </a:r>
          </a:p>
          <a:p>
            <a:pPr marL="457200" indent="-457200">
              <a:buFont typeface="Arial" panose="020B0604020202020204" pitchFamily="34" charset="0"/>
              <a:buChar char="•"/>
            </a:pPr>
            <a:r>
              <a:rPr lang="en-US" dirty="0">
                <a:latin typeface="Calibri" panose="020F0502020204030204" pitchFamily="34" charset="0"/>
              </a:rPr>
              <a:t>Providing all of our people a safe workplace</a:t>
            </a:r>
          </a:p>
          <a:p>
            <a:pPr marL="457200" indent="-457200">
              <a:buFont typeface="Arial" panose="020B0604020202020204" pitchFamily="34" charset="0"/>
              <a:buChar char="•"/>
            </a:pPr>
            <a:r>
              <a:rPr lang="en-US" dirty="0">
                <a:ea typeface="MS PGothic" panose="020B0600070205080204" pitchFamily="34" charset="-128"/>
                <a:cs typeface="MS PGothic" charset="0"/>
              </a:rPr>
              <a:t>Contributing to a better quality of life in our communities</a:t>
            </a:r>
          </a:p>
        </p:txBody>
      </p:sp>
      <p:sp>
        <p:nvSpPr>
          <p:cNvPr id="4" name="Slide Number Placeholder 3"/>
          <p:cNvSpPr>
            <a:spLocks noGrp="1"/>
          </p:cNvSpPr>
          <p:nvPr>
            <p:ph type="sldNum" sz="quarter" idx="5"/>
          </p:nvPr>
        </p:nvSpPr>
        <p:spPr/>
        <p:txBody>
          <a:bodyPr/>
          <a:lstStyle/>
          <a:p>
            <a:pPr>
              <a:defRPr/>
            </a:pPr>
            <a:fld id="{012A1440-B5D1-A542-9B44-236781543599}" type="slidenum">
              <a:rPr lang="en-US" altLang="en-US" smtClean="0"/>
              <a:pPr>
                <a:defRPr/>
              </a:pPr>
              <a:t>48</a:t>
            </a:fld>
            <a:endParaRPr lang="en-US" altLang="en-US" dirty="0"/>
          </a:p>
        </p:txBody>
      </p:sp>
    </p:spTree>
    <p:extLst>
      <p:ext uri="{BB962C8B-B14F-4D97-AF65-F5344CB8AC3E}">
        <p14:creationId xmlns:p14="http://schemas.microsoft.com/office/powerpoint/2010/main" val="40146665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Calibri" pitchFamily="-106" charset="0"/>
                <a:ea typeface="ＭＳ Ｐゴシック" pitchFamily="-106" charset="-128"/>
                <a:cs typeface="ＭＳ Ｐゴシック" pitchFamily="-106" charset="-128"/>
              </a:rPr>
              <a:t>Before I</a:t>
            </a:r>
            <a:r>
              <a:rPr lang="en-US" baseline="0" dirty="0">
                <a:latin typeface="Calibri" pitchFamily="-106" charset="0"/>
                <a:ea typeface="ＭＳ Ｐゴシック" pitchFamily="-106" charset="-128"/>
                <a:cs typeface="ＭＳ Ｐゴシック" pitchFamily="-106" charset="-128"/>
              </a:rPr>
              <a:t> take questions, I do want to note that s</a:t>
            </a:r>
            <a:r>
              <a:rPr lang="en-US" dirty="0">
                <a:latin typeface="Calibri" pitchFamily="-106" charset="0"/>
                <a:ea typeface="ＭＳ Ｐゴシック" pitchFamily="-106" charset="-128"/>
                <a:cs typeface="ＭＳ Ｐゴシック" pitchFamily="-106" charset="-128"/>
              </a:rPr>
              <a:t>wine veterinarians have a wide variety of career options from private practice to research and teaching, and public health working in government agencies like the USDA.</a:t>
            </a:r>
          </a:p>
          <a:p>
            <a:endParaRPr lang="en-US" dirty="0">
              <a:latin typeface="Calibri" pitchFamily="-106" charset="0"/>
              <a:ea typeface="ＭＳ Ｐゴシック" pitchFamily="-106" charset="-128"/>
              <a:cs typeface="ＭＳ Ｐゴシック" pitchFamily="-106" charset="-128"/>
            </a:endParaRPr>
          </a:p>
          <a:p>
            <a:r>
              <a:rPr lang="en-US" dirty="0">
                <a:latin typeface="Calibri" pitchFamily="-106" charset="0"/>
                <a:ea typeface="ＭＳ Ｐゴシック" pitchFamily="-106" charset="-128"/>
                <a:cs typeface="ＭＳ Ｐゴシック" pitchFamily="-106" charset="-128"/>
              </a:rPr>
              <a:t>I’d happy to discuss these options in more detail at the end of today’s presentation.</a:t>
            </a:r>
          </a:p>
        </p:txBody>
      </p:sp>
      <p:sp>
        <p:nvSpPr>
          <p:cNvPr id="4" name="Slide Number Placeholder 3"/>
          <p:cNvSpPr>
            <a:spLocks noGrp="1"/>
          </p:cNvSpPr>
          <p:nvPr>
            <p:ph type="sldNum" sz="quarter" idx="10"/>
          </p:nvPr>
        </p:nvSpPr>
        <p:spPr/>
        <p:txBody>
          <a:bodyPr/>
          <a:lstStyle/>
          <a:p>
            <a:fld id="{77711DF6-FBF7-4A45-90FF-EC4E346A2D7A}" type="slidenum">
              <a:rPr lang="en-US" smtClean="0"/>
              <a:pPr/>
              <a:t>49</a:t>
            </a:fld>
            <a:endParaRPr lang="en-US" dirty="0"/>
          </a:p>
        </p:txBody>
      </p:sp>
    </p:spTree>
    <p:extLst>
      <p:ext uri="{BB962C8B-B14F-4D97-AF65-F5344CB8AC3E}">
        <p14:creationId xmlns:p14="http://schemas.microsoft.com/office/powerpoint/2010/main" val="2097829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Veterinarians play a crucial role in public health and food safety that often goes unnoticed.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Veterinarian’s Oath calls on all veterinarians, no matter what their chosen area of practice, not only to protect animal health and welfare and but to also promote public health.</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7711DF6-FBF7-4A45-90FF-EC4E346A2D7A}" type="slidenum">
              <a:rPr lang="en-US" smtClean="0"/>
              <a:pPr/>
              <a:t>5</a:t>
            </a:fld>
            <a:endParaRPr lang="en-US" dirty="0"/>
          </a:p>
        </p:txBody>
      </p:sp>
    </p:spTree>
    <p:extLst>
      <p:ext uri="{BB962C8B-B14F-4D97-AF65-F5344CB8AC3E}">
        <p14:creationId xmlns:p14="http://schemas.microsoft.com/office/powerpoint/2010/main" val="42019818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If you want to consider becoming a student member of the American Association of Swine Veterinarians. </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Any student enrolled in veterinary school pursuing a DVM (or equivalent) degree is eligible for student membership in the AASV for only $15.00 a year.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You</a:t>
            </a:r>
            <a:r>
              <a:rPr lang="en-US" baseline="0" dirty="0"/>
              <a:t> receive a lot of great benefits that include: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aseline="0" dirty="0"/>
              <a:t>A subscription to the </a:t>
            </a:r>
            <a:r>
              <a:rPr lang="en-US" sz="1200" dirty="0"/>
              <a:t>Journal of Swine Health &amp; Production</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dirty="0"/>
              <a:t>AASV e-Letter weekly email</a:t>
            </a:r>
            <a:r>
              <a:rPr lang="en-US" sz="1200" baseline="0" dirty="0"/>
              <a:t> newsletter</a:t>
            </a:r>
            <a:endParaRPr lang="en-US" sz="1200" dirty="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dirty="0"/>
              <a:t>Access</a:t>
            </a:r>
            <a:r>
              <a:rPr lang="en-US" sz="1200" baseline="0" dirty="0"/>
              <a:t> to </a:t>
            </a:r>
            <a:r>
              <a:rPr lang="en-US" sz="1200" dirty="0"/>
              <a:t>Swine Information Library containing more than 12,000 swine research</a:t>
            </a:r>
            <a:r>
              <a:rPr lang="en-US" sz="1200" baseline="0" dirty="0"/>
              <a:t> papers</a:t>
            </a:r>
            <a:endParaRPr lang="en-US" sz="1200" dirty="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dirty="0"/>
              <a:t>Online access to the Swine Disease</a:t>
            </a:r>
            <a:r>
              <a:rPr lang="en-US" sz="1200" baseline="0" dirty="0"/>
              <a:t> Manual (4</a:t>
            </a:r>
            <a:r>
              <a:rPr lang="en-US" sz="1200" baseline="30000" dirty="0"/>
              <a:t>th</a:t>
            </a:r>
            <a:r>
              <a:rPr lang="en-US" sz="1200" baseline="0" dirty="0"/>
              <a:t> edition)</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aseline="0" dirty="0"/>
              <a:t>Opportunities for </a:t>
            </a:r>
            <a:r>
              <a:rPr lang="en-US" sz="1200" dirty="0"/>
              <a:t>Scholarships &amp; Externship Grants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Check out many more benefits and join </a:t>
            </a:r>
            <a:r>
              <a:rPr lang="en-US" baseline="0" dirty="0"/>
              <a:t>at </a:t>
            </a:r>
            <a:r>
              <a:rPr lang="en-US" dirty="0"/>
              <a:t>www.aasv.org/students/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77711DF6-FBF7-4A45-90FF-EC4E346A2D7A}" type="slidenum">
              <a:rPr lang="en-US" smtClean="0"/>
              <a:pPr/>
              <a:t>50</a:t>
            </a:fld>
            <a:endParaRPr lang="en-US" dirty="0"/>
          </a:p>
        </p:txBody>
      </p:sp>
    </p:spTree>
    <p:extLst>
      <p:ext uri="{BB962C8B-B14F-4D97-AF65-F5344CB8AC3E}">
        <p14:creationId xmlns:p14="http://schemas.microsoft.com/office/powerpoint/2010/main" val="1146397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Calibri" pitchFamily="-106" charset="0"/>
                <a:ea typeface="ＭＳ Ｐゴシック" pitchFamily="-106" charset="-128"/>
                <a:cs typeface="ＭＳ Ｐゴシック" pitchFamily="-106" charset="-128"/>
              </a:rPr>
              <a:t>Support for this presentation was provided by the National Pork Board and the Pork Checkoff.</a:t>
            </a:r>
          </a:p>
          <a:p>
            <a:pPr eaLnBrk="1" hangingPunct="1"/>
            <a:endParaRPr lang="en-US" dirty="0">
              <a:latin typeface="Calibri" pitchFamily="-106" charset="0"/>
              <a:ea typeface="ＭＳ Ｐゴシック" pitchFamily="-106" charset="-128"/>
              <a:cs typeface="ＭＳ Ｐゴシック" pitchFamily="-106" charset="-128"/>
            </a:endParaRPr>
          </a:p>
          <a:p>
            <a:r>
              <a:rPr lang="en-US" dirty="0">
                <a:latin typeface="Calibri" pitchFamily="-106" charset="0"/>
                <a:ea typeface="Calibri" pitchFamily="-106" charset="0"/>
                <a:cs typeface="Calibri" pitchFamily="-106" charset="0"/>
              </a:rPr>
              <a:t> </a:t>
            </a:r>
          </a:p>
          <a:p>
            <a:r>
              <a:rPr lang="en-US" dirty="0">
                <a:latin typeface="Calibri" pitchFamily="-106" charset="0"/>
                <a:ea typeface="Calibri" pitchFamily="-106" charset="0"/>
                <a:cs typeface="Calibri" pitchFamily="-106" charset="0"/>
              </a:rPr>
              <a:t>Thank you and I’ll be happy to answer questions</a:t>
            </a:r>
            <a:r>
              <a:rPr lang="en-US" sz="1100" dirty="0">
                <a:latin typeface="Calibri" pitchFamily="-106" charset="0"/>
                <a:ea typeface="Calibri" pitchFamily="-106" charset="0"/>
                <a:cs typeface="Calibri" pitchFamily="-106" charset="0"/>
              </a:rPr>
              <a:t>.</a:t>
            </a:r>
            <a:endParaRPr lang="en-US" dirty="0">
              <a:latin typeface="Calibri" pitchFamily="-106" charset="0"/>
              <a:ea typeface="Calibri" pitchFamily="-106" charset="0"/>
              <a:cs typeface="Calibri" pitchFamily="-106" charset="0"/>
            </a:endParaRPr>
          </a:p>
          <a:p>
            <a:endParaRPr lang="en-US" dirty="0"/>
          </a:p>
        </p:txBody>
      </p:sp>
      <p:sp>
        <p:nvSpPr>
          <p:cNvPr id="4" name="Slide Number Placeholder 3"/>
          <p:cNvSpPr>
            <a:spLocks noGrp="1"/>
          </p:cNvSpPr>
          <p:nvPr>
            <p:ph type="sldNum" sz="quarter" idx="10"/>
          </p:nvPr>
        </p:nvSpPr>
        <p:spPr/>
        <p:txBody>
          <a:bodyPr/>
          <a:lstStyle/>
          <a:p>
            <a:fld id="{77711DF6-FBF7-4A45-90FF-EC4E346A2D7A}" type="slidenum">
              <a:rPr lang="en-US" smtClean="0"/>
              <a:pPr/>
              <a:t>51</a:t>
            </a:fld>
            <a:endParaRPr lang="en-US" dirty="0"/>
          </a:p>
        </p:txBody>
      </p:sp>
    </p:spTree>
    <p:extLst>
      <p:ext uri="{BB962C8B-B14F-4D97-AF65-F5344CB8AC3E}">
        <p14:creationId xmlns:p14="http://schemas.microsoft.com/office/powerpoint/2010/main" val="927096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American Veterinary Medical Association also notes the following on its website about the responsibility veterinarians have to protect food safety.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“Veterinarians protect America's – and the world's – food supply from the farm to the dinner table.”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 veterinarians, charged ethically with promoting public health and protecting animal health and welfare, we have great interest in the surveillance, prevention, control, and treatment of disease.”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Source: AVMA.org</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7711DF6-FBF7-4A45-90FF-EC4E346A2D7A}" type="slidenum">
              <a:rPr lang="en-US" smtClean="0"/>
              <a:pPr/>
              <a:t>6</a:t>
            </a:fld>
            <a:endParaRPr lang="en-US" dirty="0"/>
          </a:p>
        </p:txBody>
      </p:sp>
    </p:spTree>
    <p:extLst>
      <p:ext uri="{BB962C8B-B14F-4D97-AF65-F5344CB8AC3E}">
        <p14:creationId xmlns:p14="http://schemas.microsoft.com/office/powerpoint/2010/main" val="1120127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The biggest impact veterinarians have on food safety is working to ensure and improve animal health. Veterinarians take a different approach to doing that job depending on whether we’re treating companion animals or pets, versus animals raised for food.</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r>
              <a:rPr lang="en-US" sz="1200" b="0" i="0" kern="1200" baseline="0" dirty="0">
                <a:solidFill>
                  <a:schemeClr val="tx1"/>
                </a:solidFill>
                <a:effectLst/>
                <a:latin typeface="+mn-lt"/>
                <a:ea typeface="+mn-ea"/>
                <a:cs typeface="+mn-cs"/>
              </a:rPr>
              <a:t>In the “herd health” environment where food animal veterinarians work, </a:t>
            </a:r>
            <a:r>
              <a:rPr lang="en-US" sz="1200" b="0" i="0" kern="1200" dirty="0">
                <a:solidFill>
                  <a:schemeClr val="tx1"/>
                </a:solidFill>
                <a:effectLst/>
                <a:latin typeface="+mn-lt"/>
                <a:ea typeface="+mn-ea"/>
                <a:cs typeface="+mn-cs"/>
              </a:rPr>
              <a:t>not only do we care for individual animals, but we also work to help prevent disease and promote health and welfare throughout the entire herd of animals under our care.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This kind of  population medicine has striking similarities with its counterpart for humans, which is public health.  Both public health and herd medicine strive to keep their respective general populations healthy and know that there are increased risks for those within the populations with weaker immune systems – the young, old, pregnant, or immunosuppressed – for which they need to be prepared.</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45EB4ACE-09A3-8940-934B-95ACFB3E95BB}" type="slidenum">
              <a:rPr lang="en-US" smtClean="0"/>
              <a:pPr/>
              <a:t>7</a:t>
            </a:fld>
            <a:endParaRPr lang="en-US" dirty="0"/>
          </a:p>
        </p:txBody>
      </p:sp>
    </p:spTree>
    <p:extLst>
      <p:ext uri="{BB962C8B-B14F-4D97-AF65-F5344CB8AC3E}">
        <p14:creationId xmlns:p14="http://schemas.microsoft.com/office/powerpoint/2010/main" val="264554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0" kern="1200" dirty="0">
                <a:solidFill>
                  <a:schemeClr val="tx1"/>
                </a:solidFill>
                <a:effectLst/>
                <a:latin typeface="+mn-lt"/>
                <a:ea typeface="+mn-ea"/>
                <a:cs typeface="+mn-cs"/>
              </a:rPr>
              <a:t>Swine</a:t>
            </a:r>
            <a:r>
              <a:rPr lang="en-US" sz="1200" i="0" kern="1200" baseline="0" dirty="0">
                <a:solidFill>
                  <a:schemeClr val="tx1"/>
                </a:solidFill>
                <a:effectLst/>
                <a:latin typeface="+mn-lt"/>
                <a:ea typeface="+mn-ea"/>
                <a:cs typeface="+mn-cs"/>
              </a:rPr>
              <a:t> veterinarians help farmers reduce the </a:t>
            </a:r>
            <a:r>
              <a:rPr lang="en-US" sz="1200" i="0" kern="1200" dirty="0">
                <a:solidFill>
                  <a:schemeClr val="tx1"/>
                </a:solidFill>
                <a:effectLst/>
                <a:latin typeface="+mn-lt"/>
                <a:ea typeface="+mn-ea"/>
                <a:cs typeface="+mn-cs"/>
              </a:rPr>
              <a:t>introduction of viruses and bacteria into their</a:t>
            </a:r>
            <a:r>
              <a:rPr lang="en-US" sz="1200" i="0" kern="1200" baseline="0" dirty="0">
                <a:solidFill>
                  <a:schemeClr val="tx1"/>
                </a:solidFill>
                <a:effectLst/>
                <a:latin typeface="+mn-lt"/>
                <a:ea typeface="+mn-ea"/>
                <a:cs typeface="+mn-cs"/>
              </a:rPr>
              <a:t> </a:t>
            </a:r>
            <a:r>
              <a:rPr lang="en-US" sz="1200" i="0" kern="1200" dirty="0">
                <a:solidFill>
                  <a:schemeClr val="tx1"/>
                </a:solidFill>
                <a:effectLst/>
                <a:latin typeface="+mn-lt"/>
                <a:ea typeface="+mn-ea"/>
                <a:cs typeface="+mn-cs"/>
              </a:rPr>
              <a:t>farm</a:t>
            </a:r>
            <a:r>
              <a:rPr lang="en-US" sz="1200" i="0" kern="1200" baseline="0" dirty="0">
                <a:solidFill>
                  <a:schemeClr val="tx1"/>
                </a:solidFill>
                <a:effectLst/>
                <a:latin typeface="+mn-lt"/>
                <a:ea typeface="+mn-ea"/>
                <a:cs typeface="+mn-cs"/>
              </a:rPr>
              <a:t>s through herd health management strategies that include:</a:t>
            </a:r>
          </a:p>
          <a:p>
            <a:endParaRPr lang="en-US" sz="1200" i="0" kern="1200" baseline="0" dirty="0">
              <a:solidFill>
                <a:schemeClr val="tx1"/>
              </a:solidFill>
              <a:effectLst/>
              <a:latin typeface="+mn-lt"/>
              <a:ea typeface="+mn-ea"/>
              <a:cs typeface="+mn-cs"/>
            </a:endParaRPr>
          </a:p>
          <a:p>
            <a:pPr marL="171450" indent="-171450">
              <a:buFont typeface="Arial"/>
              <a:buChar char="•"/>
            </a:pPr>
            <a:r>
              <a:rPr lang="en-US" sz="1200" kern="1200" dirty="0">
                <a:solidFill>
                  <a:schemeClr val="tx1"/>
                </a:solidFill>
                <a:effectLst/>
                <a:latin typeface="+mn-lt"/>
                <a:ea typeface="+mn-ea"/>
                <a:cs typeface="+mn-cs"/>
              </a:rPr>
              <a:t>Barn design</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i="0" kern="1200" dirty="0">
                <a:solidFill>
                  <a:schemeClr val="tx1"/>
                </a:solidFill>
                <a:effectLst/>
                <a:latin typeface="+mn-lt"/>
                <a:ea typeface="+mn-ea"/>
                <a:cs typeface="+mn-cs"/>
              </a:rPr>
              <a:t>Biosecurity/sanitation protocols</a:t>
            </a:r>
            <a:r>
              <a:rPr lang="en-US" sz="1200" i="0" kern="1200" baseline="0" dirty="0">
                <a:solidFill>
                  <a:schemeClr val="tx1"/>
                </a:solidFill>
                <a:effectLst/>
                <a:latin typeface="+mn-lt"/>
                <a:ea typeface="+mn-ea"/>
                <a:cs typeface="+mn-cs"/>
              </a:rPr>
              <a:t> like </a:t>
            </a:r>
            <a:r>
              <a:rPr lang="en-US" sz="1200" i="0" kern="1200" dirty="0">
                <a:solidFill>
                  <a:schemeClr val="tx1"/>
                </a:solidFill>
                <a:effectLst/>
                <a:latin typeface="+mn-lt"/>
                <a:ea typeface="+mn-ea"/>
                <a:cs typeface="+mn-cs"/>
              </a:rPr>
              <a:t>washing and disinfection of barn</a:t>
            </a:r>
            <a:r>
              <a:rPr lang="en-US" sz="1200" i="0" kern="1200" baseline="0" dirty="0">
                <a:solidFill>
                  <a:schemeClr val="tx1"/>
                </a:solidFill>
                <a:effectLst/>
                <a:latin typeface="+mn-lt"/>
                <a:ea typeface="+mn-ea"/>
                <a:cs typeface="+mn-cs"/>
              </a:rPr>
              <a:t>s and anything else that may come in contact with pigs.</a:t>
            </a:r>
            <a:endParaRPr lang="en-US" sz="1200" i="0" kern="1200" dirty="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i="0" kern="1200" dirty="0">
                <a:solidFill>
                  <a:schemeClr val="tx1"/>
                </a:solidFill>
                <a:effectLst/>
                <a:latin typeface="+mn-lt"/>
                <a:ea typeface="+mn-ea"/>
                <a:cs typeface="+mn-cs"/>
              </a:rPr>
              <a:t>Controlling traffic of pigs, people, vehicles and other items that could carry diseases into a herd.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i="0" kern="1200" dirty="0">
                <a:solidFill>
                  <a:schemeClr val="tx1"/>
                </a:solidFill>
                <a:effectLst/>
                <a:latin typeface="+mn-lt"/>
                <a:ea typeface="+mn-ea"/>
                <a:cs typeface="+mn-cs"/>
              </a:rPr>
              <a:t>Timely vaccinations that enhance</a:t>
            </a:r>
            <a:r>
              <a:rPr lang="en-US" sz="1200" i="0" kern="1200" baseline="0" dirty="0">
                <a:solidFill>
                  <a:schemeClr val="tx1"/>
                </a:solidFill>
                <a:effectLst/>
                <a:latin typeface="+mn-lt"/>
                <a:ea typeface="+mn-ea"/>
                <a:cs typeface="+mn-cs"/>
              </a:rPr>
              <a:t> t</a:t>
            </a:r>
            <a:r>
              <a:rPr lang="en-US" sz="1200" i="0" kern="1200" dirty="0">
                <a:solidFill>
                  <a:schemeClr val="tx1"/>
                </a:solidFill>
                <a:effectLst/>
                <a:latin typeface="+mn-lt"/>
                <a:ea typeface="+mn-ea"/>
                <a:cs typeface="+mn-cs"/>
              </a:rPr>
              <a:t>he herd’s immunity to diseases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sz="1200" i="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Swine veterinarians also help farmers identify, treat and control and treat diseases through:</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dirty="0">
                <a:solidFill>
                  <a:schemeClr val="tx1"/>
                </a:solidFill>
                <a:effectLst/>
                <a:latin typeface="+mn-lt"/>
                <a:ea typeface="+mn-ea"/>
                <a:cs typeface="+mn-cs"/>
              </a:rPr>
              <a:t>Appropriate diagnostics</a:t>
            </a:r>
            <a:r>
              <a:rPr lang="en-US" sz="1200" i="0" kern="1200" baseline="0" dirty="0">
                <a:solidFill>
                  <a:schemeClr val="tx1"/>
                </a:solidFill>
                <a:effectLst/>
                <a:latin typeface="+mn-lt"/>
                <a:ea typeface="+mn-ea"/>
                <a:cs typeface="+mn-cs"/>
              </a:rPr>
              <a:t> and </a:t>
            </a:r>
            <a:r>
              <a:rPr lang="en-US" sz="1200" i="0" kern="1200" dirty="0">
                <a:solidFill>
                  <a:schemeClr val="tx1"/>
                </a:solidFill>
                <a:effectLst/>
                <a:latin typeface="+mn-lt"/>
                <a:ea typeface="+mn-ea"/>
                <a:cs typeface="+mn-cs"/>
              </a:rPr>
              <a:t>tools,</a:t>
            </a:r>
            <a:r>
              <a:rPr lang="en-US" sz="1200" i="0" kern="1200" baseline="0" dirty="0">
                <a:solidFill>
                  <a:schemeClr val="tx1"/>
                </a:solidFill>
                <a:effectLst/>
                <a:latin typeface="+mn-lt"/>
                <a:ea typeface="+mn-ea"/>
                <a:cs typeface="+mn-cs"/>
              </a:rPr>
              <a:t> </a:t>
            </a:r>
            <a:r>
              <a:rPr lang="en-US" sz="1200" i="0" kern="1200" dirty="0">
                <a:solidFill>
                  <a:schemeClr val="tx1"/>
                </a:solidFill>
                <a:effectLst/>
                <a:latin typeface="+mn-lt"/>
                <a:ea typeface="+mn-ea"/>
                <a:cs typeface="+mn-cs"/>
              </a:rPr>
              <a:t>which can help veterinarians recommend the best prevention or treatment options for the bacterial and viral disease threats that can affect the herd.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i="0" kern="1200" dirty="0">
                <a:solidFill>
                  <a:schemeClr val="tx1"/>
                </a:solidFill>
                <a:effectLst/>
                <a:latin typeface="+mn-lt"/>
                <a:ea typeface="+mn-ea"/>
                <a:cs typeface="+mn-cs"/>
              </a:rPr>
              <a:t>Using antibiotics </a:t>
            </a:r>
            <a:r>
              <a:rPr lang="en-US" sz="1200" i="0" kern="1200" baseline="0" dirty="0">
                <a:solidFill>
                  <a:schemeClr val="tx1"/>
                </a:solidFill>
                <a:effectLst/>
                <a:latin typeface="+mn-lt"/>
                <a:ea typeface="+mn-ea"/>
                <a:cs typeface="+mn-cs"/>
              </a:rPr>
              <a:t>when needed </a:t>
            </a:r>
            <a:r>
              <a:rPr lang="en-US" sz="1200" i="0" kern="1200" dirty="0">
                <a:solidFill>
                  <a:schemeClr val="tx1"/>
                </a:solidFill>
                <a:effectLst/>
                <a:latin typeface="+mn-lt"/>
                <a:ea typeface="+mn-ea"/>
                <a:cs typeface="+mn-cs"/>
              </a:rPr>
              <a:t>to prevent treat and control bacterial diseases. </a:t>
            </a:r>
          </a:p>
          <a:p>
            <a:endParaRPr lang="en-US" dirty="0">
              <a:effectLst/>
            </a:endParaRPr>
          </a:p>
        </p:txBody>
      </p:sp>
      <p:sp>
        <p:nvSpPr>
          <p:cNvPr id="4" name="Slide Number Placeholder 3"/>
          <p:cNvSpPr>
            <a:spLocks noGrp="1"/>
          </p:cNvSpPr>
          <p:nvPr>
            <p:ph type="sldNum" sz="quarter" idx="10"/>
          </p:nvPr>
        </p:nvSpPr>
        <p:spPr/>
        <p:txBody>
          <a:bodyPr/>
          <a:lstStyle/>
          <a:p>
            <a:fld id="{77711DF6-FBF7-4A45-90FF-EC4E346A2D7A}" type="slidenum">
              <a:rPr lang="en-US" smtClean="0"/>
              <a:pPr/>
              <a:t>8</a:t>
            </a:fld>
            <a:endParaRPr lang="en-US" dirty="0"/>
          </a:p>
        </p:txBody>
      </p:sp>
    </p:spTree>
    <p:extLst>
      <p:ext uri="{BB962C8B-B14F-4D97-AF65-F5344CB8AC3E}">
        <p14:creationId xmlns:p14="http://schemas.microsoft.com/office/powerpoint/2010/main" val="2426761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latin typeface="Calibri" pitchFamily="-106" charset="0"/>
                <a:ea typeface="ＭＳ Ｐゴシック" pitchFamily="-106" charset="-128"/>
                <a:cs typeface="ＭＳ Ｐゴシック" pitchFamily="-106" charset="-128"/>
              </a:rPr>
              <a:t>Because of advances in veterinary medicine, science-based farming practices and new pig housing systems, </a:t>
            </a:r>
            <a:r>
              <a:rPr lang="en-US" dirty="0">
                <a:latin typeface="Calibri" pitchFamily="-106" charset="0"/>
                <a:ea typeface="ＭＳ Ｐゴシック" pitchFamily="-106" charset="-128"/>
                <a:cs typeface="ＭＳ Ｐゴシック" pitchFamily="-106" charset="-128"/>
              </a:rPr>
              <a:t>the impact of many swine diseases have been eliminated or significantly reduced, including:</a:t>
            </a:r>
          </a:p>
          <a:p>
            <a:endParaRPr lang="en-US" dirty="0">
              <a:latin typeface="Calibri" pitchFamily="-106" charset="0"/>
              <a:ea typeface="ＭＳ Ｐゴシック" pitchFamily="-106" charset="-128"/>
              <a:cs typeface="ＭＳ Ｐゴシック" pitchFamily="-106" charset="-128"/>
            </a:endParaRPr>
          </a:p>
          <a:p>
            <a:pPr lvl="1">
              <a:buFontTx/>
              <a:buChar char="•"/>
            </a:pPr>
            <a:r>
              <a:rPr lang="en-US" dirty="0">
                <a:latin typeface="Calibri" pitchFamily="-106" charset="0"/>
              </a:rPr>
              <a:t>Dysentery</a:t>
            </a:r>
          </a:p>
          <a:p>
            <a:pPr lvl="1">
              <a:buFontTx/>
              <a:buChar char="•"/>
            </a:pPr>
            <a:r>
              <a:rPr lang="en-US" dirty="0">
                <a:latin typeface="Calibri" pitchFamily="-106" charset="0"/>
              </a:rPr>
              <a:t>Atrophic rhinitis</a:t>
            </a:r>
          </a:p>
          <a:p>
            <a:pPr lvl="1">
              <a:buFontTx/>
              <a:buChar char="•"/>
            </a:pPr>
            <a:r>
              <a:rPr lang="en-US" dirty="0">
                <a:latin typeface="Calibri" pitchFamily="-106" charset="0"/>
              </a:rPr>
              <a:t>Actinobacillus</a:t>
            </a:r>
          </a:p>
          <a:p>
            <a:pPr lvl="1">
              <a:buFontTx/>
              <a:buChar char="•"/>
            </a:pPr>
            <a:r>
              <a:rPr lang="en-US" dirty="0">
                <a:latin typeface="Calibri" pitchFamily="-106" charset="0"/>
              </a:rPr>
              <a:t>Brucellosis</a:t>
            </a:r>
          </a:p>
          <a:p>
            <a:pPr lvl="1">
              <a:buFontTx/>
              <a:buChar char="•"/>
            </a:pPr>
            <a:r>
              <a:rPr lang="en-US" dirty="0">
                <a:latin typeface="Calibri" pitchFamily="-106" charset="0"/>
              </a:rPr>
              <a:t>Pseudorabies</a:t>
            </a:r>
          </a:p>
          <a:p>
            <a:pPr lvl="1"/>
            <a:endParaRPr lang="en-US" sz="1100" i="1" dirty="0">
              <a:latin typeface="Calibri" pitchFamily="-106" charset="0"/>
              <a:ea typeface="Calibri" pitchFamily="-106" charset="0"/>
              <a:cs typeface="Calibri" pitchFamily="-106" charset="0"/>
            </a:endParaRPr>
          </a:p>
          <a:p>
            <a:pPr lvl="1"/>
            <a:r>
              <a:rPr lang="en-US" sz="1100" dirty="0">
                <a:latin typeface="Calibri" pitchFamily="-106" charset="0"/>
                <a:ea typeface="Calibri" pitchFamily="-106" charset="0"/>
                <a:cs typeface="Calibri" pitchFamily="-106" charset="0"/>
              </a:rPr>
              <a:t>(Source: University of  Missouri Extension Commercial Agriculture Program, November 2009)</a:t>
            </a:r>
          </a:p>
          <a:p>
            <a:endParaRPr lang="en-US" dirty="0"/>
          </a:p>
        </p:txBody>
      </p:sp>
      <p:sp>
        <p:nvSpPr>
          <p:cNvPr id="4" name="Slide Number Placeholder 3"/>
          <p:cNvSpPr>
            <a:spLocks noGrp="1"/>
          </p:cNvSpPr>
          <p:nvPr>
            <p:ph type="sldNum" sz="quarter" idx="10"/>
          </p:nvPr>
        </p:nvSpPr>
        <p:spPr/>
        <p:txBody>
          <a:bodyPr/>
          <a:lstStyle/>
          <a:p>
            <a:fld id="{77711DF6-FBF7-4A45-90FF-EC4E346A2D7A}" type="slidenum">
              <a:rPr lang="en-US" smtClean="0"/>
              <a:pPr/>
              <a:t>9</a:t>
            </a:fld>
            <a:endParaRPr lang="en-US" dirty="0"/>
          </a:p>
        </p:txBody>
      </p:sp>
    </p:spTree>
    <p:extLst>
      <p:ext uri="{BB962C8B-B14F-4D97-AF65-F5344CB8AC3E}">
        <p14:creationId xmlns:p14="http://schemas.microsoft.com/office/powerpoint/2010/main" val="29372114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3.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7.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email">
            <a:alphaModFix amt="0"/>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Picture 6">
            <a:extLst>
              <a:ext uri="{FF2B5EF4-FFF2-40B4-BE49-F238E27FC236}">
                <a16:creationId xmlns:a16="http://schemas.microsoft.com/office/drawing/2014/main" id="{5C768097-FA96-EB4A-B2DC-D85FF167AA05}"/>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0"/>
            <a:ext cx="9135666"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itle 1">
            <a:extLst>
              <a:ext uri="{FF2B5EF4-FFF2-40B4-BE49-F238E27FC236}">
                <a16:creationId xmlns:a16="http://schemas.microsoft.com/office/drawing/2014/main" id="{682ADBDA-8353-4D4B-9F62-3FA1176FC004}"/>
              </a:ext>
            </a:extLst>
          </p:cNvPr>
          <p:cNvSpPr>
            <a:spLocks noGrp="1"/>
          </p:cNvSpPr>
          <p:nvPr>
            <p:ph type="ctrTitle"/>
          </p:nvPr>
        </p:nvSpPr>
        <p:spPr>
          <a:xfrm>
            <a:off x="1" y="1661599"/>
            <a:ext cx="9143999" cy="2236868"/>
          </a:xfrm>
          <a:effectLst/>
        </p:spPr>
        <p:txBody>
          <a:bodyPr/>
          <a:lstStyle>
            <a:lvl1pPr algn="ctr">
              <a:defRPr sz="4400" b="1" i="0">
                <a:solidFill>
                  <a:schemeClr val="bg1"/>
                </a:solidFill>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13" name="Subtitle 2">
            <a:extLst>
              <a:ext uri="{FF2B5EF4-FFF2-40B4-BE49-F238E27FC236}">
                <a16:creationId xmlns:a16="http://schemas.microsoft.com/office/drawing/2014/main" id="{1134B376-380C-2D40-8442-504D6FE46974}"/>
              </a:ext>
            </a:extLst>
          </p:cNvPr>
          <p:cNvSpPr>
            <a:spLocks noGrp="1"/>
          </p:cNvSpPr>
          <p:nvPr>
            <p:ph type="subTitle" idx="1"/>
          </p:nvPr>
        </p:nvSpPr>
        <p:spPr>
          <a:xfrm>
            <a:off x="1" y="3209344"/>
            <a:ext cx="9143999" cy="689123"/>
          </a:xfrm>
        </p:spPr>
        <p:txBody>
          <a:bodyPr>
            <a:normAutofit/>
          </a:bodyPr>
          <a:lstStyle>
            <a:lvl1pPr marL="0" indent="0" algn="ctr">
              <a:buNone/>
              <a:defRPr sz="2500" b="1" i="0">
                <a:solidFill>
                  <a:schemeClr val="accent1"/>
                </a:solidFill>
                <a:latin typeface="Calibri"/>
                <a:cs typeface="Calibri"/>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pic>
        <p:nvPicPr>
          <p:cNvPr id="14" name="Picture 13">
            <a:extLst>
              <a:ext uri="{FF2B5EF4-FFF2-40B4-BE49-F238E27FC236}">
                <a16:creationId xmlns:a16="http://schemas.microsoft.com/office/drawing/2014/main" id="{5C622AF2-B5AC-BF44-98F9-A063B6F78780}"/>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6436070" y="6187044"/>
            <a:ext cx="2619841" cy="670956"/>
          </a:xfrm>
          <a:prstGeom prst="rect">
            <a:avLst/>
          </a:prstGeom>
        </p:spPr>
      </p:pic>
      <p:pic>
        <p:nvPicPr>
          <p:cNvPr id="15" name="Picture 14">
            <a:extLst>
              <a:ext uri="{FF2B5EF4-FFF2-40B4-BE49-F238E27FC236}">
                <a16:creationId xmlns:a16="http://schemas.microsoft.com/office/drawing/2014/main" id="{8287BDF6-5166-6D47-9788-75EB52F7EC4B}"/>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10203" y="6032666"/>
            <a:ext cx="1645708" cy="154378"/>
          </a:xfrm>
          <a:prstGeom prst="rect">
            <a:avLst/>
          </a:prstGeom>
        </p:spPr>
      </p:pic>
      <p:pic>
        <p:nvPicPr>
          <p:cNvPr id="16" name="Picture 15">
            <a:extLst>
              <a:ext uri="{FF2B5EF4-FFF2-40B4-BE49-F238E27FC236}">
                <a16:creationId xmlns:a16="http://schemas.microsoft.com/office/drawing/2014/main" id="{CBA4754E-F190-3946-B0C2-97287817ECCC}"/>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314783"/>
            <a:ext cx="3372165" cy="822254"/>
          </a:xfrm>
          <a:prstGeom prst="rect">
            <a:avLst/>
          </a:prstGeom>
        </p:spPr>
      </p:pic>
    </p:spTree>
    <p:extLst>
      <p:ext uri="{BB962C8B-B14F-4D97-AF65-F5344CB8AC3E}">
        <p14:creationId xmlns:p14="http://schemas.microsoft.com/office/powerpoint/2010/main" val="3152882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20731"/>
            <a:ext cx="5428524" cy="4621444"/>
          </a:xfrm>
        </p:spPr>
        <p:txBody>
          <a:bodyPr/>
          <a:lstStyle>
            <a:lvl1pPr>
              <a:defRPr sz="2400"/>
            </a:lvl1pPr>
            <a:lvl2pPr>
              <a:defRPr sz="2100"/>
            </a:lvl2pPr>
            <a:lvl3pPr>
              <a:defRPr sz="1500"/>
            </a:lvl3pPr>
            <a:lvl4pPr>
              <a:defRPr sz="1350"/>
            </a:lvl4pPr>
            <a:lvl5pPr>
              <a:defRPr sz="135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54674" y="1220734"/>
            <a:ext cx="3310841" cy="462144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dirty="0"/>
              <a:t>Edit Master text styles</a:t>
            </a:r>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528676" y="6296211"/>
            <a:ext cx="2390972" cy="376798"/>
          </a:xfrm>
          <a:prstGeom prst="rect">
            <a:avLst/>
          </a:prstGeom>
        </p:spPr>
      </p:pic>
      <p:sp>
        <p:nvSpPr>
          <p:cNvPr id="7" name="Rectangle 6"/>
          <p:cNvSpPr/>
          <p:nvPr/>
        </p:nvSpPr>
        <p:spPr>
          <a:xfrm>
            <a:off x="0" y="6045200"/>
            <a:ext cx="9135666" cy="812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8" name="Title 1">
            <a:extLst>
              <a:ext uri="{FF2B5EF4-FFF2-40B4-BE49-F238E27FC236}">
                <a16:creationId xmlns:a16="http://schemas.microsoft.com/office/drawing/2014/main" id="{4F8CEFF8-4720-F04A-810C-487DC6818971}"/>
              </a:ext>
            </a:extLst>
          </p:cNvPr>
          <p:cNvSpPr>
            <a:spLocks noGrp="1"/>
          </p:cNvSpPr>
          <p:nvPr>
            <p:ph type="title"/>
          </p:nvPr>
        </p:nvSpPr>
        <p:spPr>
          <a:xfrm>
            <a:off x="0" y="177800"/>
            <a:ext cx="9144000" cy="939800"/>
          </a:xfrm>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601692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6127" y="5302672"/>
            <a:ext cx="8018553" cy="566739"/>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1099275"/>
            <a:ext cx="5486400" cy="4114800"/>
          </a:xfrm>
        </p:spPr>
        <p:txBody>
          <a:bodyPr rtlCol="0">
            <a:normAutofit/>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090849" y="5869409"/>
            <a:ext cx="6374142" cy="483808"/>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dirty="0"/>
              <a:t>Edit Master text styles</a:t>
            </a:r>
          </a:p>
        </p:txBody>
      </p:sp>
    </p:spTree>
    <p:extLst>
      <p:ext uri="{BB962C8B-B14F-4D97-AF65-F5344CB8AC3E}">
        <p14:creationId xmlns:p14="http://schemas.microsoft.com/office/powerpoint/2010/main" val="3967643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pic>
        <p:nvPicPr>
          <p:cNvPr id="2" name="Picture 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35666"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a:spLocks noChangeArrowheads="1"/>
          </p:cNvSpPr>
          <p:nvPr/>
        </p:nvSpPr>
        <p:spPr bwMode="auto">
          <a:xfrm>
            <a:off x="0" y="4611688"/>
            <a:ext cx="91440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defTabSz="457189" eaLnBrk="1" hangingPunct="1">
              <a:defRPr/>
            </a:pPr>
            <a:r>
              <a:rPr lang="en-US" altLang="en-US" sz="1800" b="0" i="0" dirty="0">
                <a:solidFill>
                  <a:schemeClr val="tx1">
                    <a:lumMod val="65000"/>
                    <a:lumOff val="35000"/>
                  </a:schemeClr>
                </a:solidFill>
                <a:latin typeface="Calibri" panose="020F0502020204030204" pitchFamily="34" charset="0"/>
              </a:rPr>
              <a:t>This message funded by America’s Pork Producers </a:t>
            </a:r>
          </a:p>
        </p:txBody>
      </p:sp>
      <p:pic>
        <p:nvPicPr>
          <p:cNvPr id="4" name="Picture 8"/>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90825" y="1773238"/>
            <a:ext cx="3552825" cy="222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258050" y="6195030"/>
            <a:ext cx="1822450" cy="574070"/>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28738" y="534988"/>
            <a:ext cx="6685353" cy="4473020"/>
          </a:xfrm>
          <a:prstGeom prst="rect">
            <a:avLst/>
          </a:prstGeom>
        </p:spPr>
      </p:pic>
    </p:spTree>
    <p:extLst>
      <p:ext uri="{BB962C8B-B14F-4D97-AF65-F5344CB8AC3E}">
        <p14:creationId xmlns:p14="http://schemas.microsoft.com/office/powerpoint/2010/main" val="15806013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Final Slide">
    <p:spTree>
      <p:nvGrpSpPr>
        <p:cNvPr id="1" name=""/>
        <p:cNvGrpSpPr/>
        <p:nvPr/>
      </p:nvGrpSpPr>
      <p:grpSpPr>
        <a:xfrm>
          <a:off x="0" y="0"/>
          <a:ext cx="0" cy="0"/>
          <a:chOff x="0" y="0"/>
          <a:chExt cx="0" cy="0"/>
        </a:xfrm>
      </p:grpSpPr>
      <p:sp>
        <p:nvSpPr>
          <p:cNvPr id="2" name="Title 1"/>
          <p:cNvSpPr>
            <a:spLocks noGrp="1"/>
          </p:cNvSpPr>
          <p:nvPr>
            <p:ph type="title"/>
          </p:nvPr>
        </p:nvSpPr>
        <p:spPr>
          <a:xfrm>
            <a:off x="153988" y="2831965"/>
            <a:ext cx="8866187" cy="1434313"/>
          </a:xfrm>
        </p:spPr>
        <p:txBody>
          <a:bodyPr/>
          <a:lstStyle>
            <a:lvl1pPr algn="ctr">
              <a:defRPr/>
            </a:lvl1pPr>
          </a:lstStyle>
          <a:p>
            <a:r>
              <a:rPr lang="en-US" dirty="0"/>
              <a:t>Click to edit Master title style</a:t>
            </a:r>
          </a:p>
        </p:txBody>
      </p:sp>
      <p:sp>
        <p:nvSpPr>
          <p:cNvPr id="5" name="Slide Number Placeholder 2"/>
          <p:cNvSpPr>
            <a:spLocks noGrp="1"/>
          </p:cNvSpPr>
          <p:nvPr>
            <p:ph type="sldNum" sz="quarter" idx="10"/>
          </p:nvPr>
        </p:nvSpPr>
        <p:spPr/>
        <p:txBody>
          <a:bodyPr/>
          <a:lstStyle>
            <a:lvl1pPr>
              <a:defRPr b="0" i="0">
                <a:latin typeface="Calibri" panose="020F0502020204030204" pitchFamily="34" charset="0"/>
              </a:defRPr>
            </a:lvl1pPr>
          </a:lstStyle>
          <a:p>
            <a:pPr>
              <a:defRPr/>
            </a:pPr>
            <a:endParaRPr lang="en-US" dirty="0"/>
          </a:p>
        </p:txBody>
      </p:sp>
    </p:spTree>
    <p:extLst>
      <p:ext uri="{BB962C8B-B14F-4D97-AF65-F5344CB8AC3E}">
        <p14:creationId xmlns:p14="http://schemas.microsoft.com/office/powerpoint/2010/main" val="3926000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pic>
        <p:nvPicPr>
          <p:cNvPr id="3" name="Picture 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35666"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54673" y="1895095"/>
            <a:ext cx="8865182" cy="2351851"/>
          </a:xfrm>
        </p:spPr>
        <p:txBody>
          <a:bodyPr/>
          <a:lstStyle>
            <a:lvl1pPr algn="ctr">
              <a:defRPr b="1">
                <a:solidFill>
                  <a:schemeClr val="bg1"/>
                </a:solidFill>
              </a:defRPr>
            </a:lvl1pPr>
          </a:lstStyle>
          <a:p>
            <a:r>
              <a:rPr lang="en-US" dirty="0"/>
              <a:t>Click to edit Master title style</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63850" y="552450"/>
            <a:ext cx="3213100" cy="496140"/>
          </a:xfrm>
          <a:prstGeom prst="rect">
            <a:avLst/>
          </a:prstGeom>
        </p:spPr>
      </p:pic>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067550" y="6217589"/>
            <a:ext cx="2068116" cy="58326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721068" y="6142041"/>
            <a:ext cx="1298787" cy="82550"/>
          </a:xfrm>
          <a:prstGeom prst="rect">
            <a:avLst/>
          </a:prstGeom>
        </p:spPr>
      </p:pic>
      <p:sp>
        <p:nvSpPr>
          <p:cNvPr id="9" name="Rectangle 8"/>
          <p:cNvSpPr/>
          <p:nvPr/>
        </p:nvSpPr>
        <p:spPr>
          <a:xfrm>
            <a:off x="0" y="5791200"/>
            <a:ext cx="9135666" cy="1066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4" name="Rectangle 3">
            <a:extLst>
              <a:ext uri="{FF2B5EF4-FFF2-40B4-BE49-F238E27FC236}">
                <a16:creationId xmlns:a16="http://schemas.microsoft.com/office/drawing/2014/main" id="{3A068CD9-CE80-BD43-9A43-4AA9DE9A7149}"/>
              </a:ext>
            </a:extLst>
          </p:cNvPr>
          <p:cNvSpPr/>
          <p:nvPr userDrawn="1"/>
        </p:nvSpPr>
        <p:spPr>
          <a:xfrm>
            <a:off x="2603090" y="479323"/>
            <a:ext cx="4557252" cy="6415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3009646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B0009-4399-A54F-894F-E78690357DE2}"/>
              </a:ext>
            </a:extLst>
          </p:cNvPr>
          <p:cNvSpPr>
            <a:spLocks noGrp="1"/>
          </p:cNvSpPr>
          <p:nvPr>
            <p:ph type="title"/>
          </p:nvPr>
        </p:nvSpPr>
        <p:spPr>
          <a:xfrm>
            <a:off x="277416" y="186266"/>
            <a:ext cx="8866584" cy="939800"/>
          </a:xfrm>
        </p:spPr>
        <p:txBody>
          <a:bodyPr/>
          <a:lstStyle>
            <a:lvl1pPr>
              <a:defRPr>
                <a:solidFill>
                  <a:schemeClr val="tx1"/>
                </a:solidFill>
              </a:defRPr>
            </a:lvl1pPr>
          </a:lstStyle>
          <a:p>
            <a:r>
              <a:rPr lang="en-US" dirty="0"/>
              <a:t>Click to edit Master title style</a:t>
            </a:r>
          </a:p>
        </p:txBody>
      </p:sp>
      <p:sp>
        <p:nvSpPr>
          <p:cNvPr id="4" name="Text Placeholder 2">
            <a:extLst>
              <a:ext uri="{FF2B5EF4-FFF2-40B4-BE49-F238E27FC236}">
                <a16:creationId xmlns:a16="http://schemas.microsoft.com/office/drawing/2014/main" id="{E13BA824-8B62-F747-80AA-1A864DA57B95}"/>
              </a:ext>
            </a:extLst>
          </p:cNvPr>
          <p:cNvSpPr>
            <a:spLocks noGrp="1"/>
          </p:cNvSpPr>
          <p:nvPr>
            <p:ph idx="1"/>
          </p:nvPr>
        </p:nvSpPr>
        <p:spPr bwMode="auto">
          <a:xfrm>
            <a:off x="277416" y="1331915"/>
            <a:ext cx="8866584" cy="4366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indent="0">
              <a:buNone/>
              <a:defRPr sz="2400"/>
            </a:lvl1pPr>
            <a:lvl2pPr>
              <a:buClr>
                <a:schemeClr val="tx1"/>
              </a:buClr>
              <a:defRPr sz="2000"/>
            </a:lvl2pPr>
            <a:lvl3pPr>
              <a:buClr>
                <a:schemeClr val="tx1"/>
              </a:buClr>
              <a:defRPr sz="1800"/>
            </a:lvl3pPr>
            <a:lvl4pPr>
              <a:buClr>
                <a:schemeClr val="tx1"/>
              </a:buClr>
              <a:defRPr sz="1600"/>
            </a:lvl4pPr>
            <a:lvl5pPr>
              <a:buClr>
                <a:schemeClr val="tx1"/>
              </a:buClr>
              <a:defRPr/>
            </a:lvl5p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470095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63850" y="552450"/>
            <a:ext cx="3213100" cy="496140"/>
          </a:xfrm>
          <a:prstGeom prst="rect">
            <a:avLst/>
          </a:prstGeom>
        </p:spPr>
      </p:pic>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067550" y="6217589"/>
            <a:ext cx="2068116" cy="58326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21068" y="6142041"/>
            <a:ext cx="1298787" cy="82550"/>
          </a:xfrm>
          <a:prstGeom prst="rect">
            <a:avLst/>
          </a:prstGeom>
        </p:spPr>
      </p:pic>
      <p:sp>
        <p:nvSpPr>
          <p:cNvPr id="9" name="Rectangle 8"/>
          <p:cNvSpPr/>
          <p:nvPr/>
        </p:nvSpPr>
        <p:spPr>
          <a:xfrm>
            <a:off x="0" y="5791200"/>
            <a:ext cx="9135666" cy="1066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4" name="Rectangle 3">
            <a:extLst>
              <a:ext uri="{FF2B5EF4-FFF2-40B4-BE49-F238E27FC236}">
                <a16:creationId xmlns:a16="http://schemas.microsoft.com/office/drawing/2014/main" id="{3A068CD9-CE80-BD43-9A43-4AA9DE9A7149}"/>
              </a:ext>
            </a:extLst>
          </p:cNvPr>
          <p:cNvSpPr/>
          <p:nvPr userDrawn="1"/>
        </p:nvSpPr>
        <p:spPr>
          <a:xfrm>
            <a:off x="2603090" y="479323"/>
            <a:ext cx="4557252" cy="6415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 name="Rectangle 4">
            <a:extLst>
              <a:ext uri="{FF2B5EF4-FFF2-40B4-BE49-F238E27FC236}">
                <a16:creationId xmlns:a16="http://schemas.microsoft.com/office/drawing/2014/main" id="{2CEBA547-CAB8-884E-81D5-D8D774A06221}"/>
              </a:ext>
            </a:extLst>
          </p:cNvPr>
          <p:cNvSpPr/>
          <p:nvPr userDrawn="1"/>
        </p:nvSpPr>
        <p:spPr>
          <a:xfrm>
            <a:off x="0" y="0"/>
            <a:ext cx="9144000" cy="694266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3663004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300"/>
            </a:lvl1pPr>
          </a:lstStyle>
          <a:p>
            <a:r>
              <a:rPr lang="en-US" dirty="0"/>
              <a:t>Click to edit Master title style</a:t>
            </a:r>
          </a:p>
        </p:txBody>
      </p:sp>
      <p:sp>
        <p:nvSpPr>
          <p:cNvPr id="3" name="Content Placeholder 2"/>
          <p:cNvSpPr>
            <a:spLocks noGrp="1"/>
          </p:cNvSpPr>
          <p:nvPr>
            <p:ph idx="1"/>
          </p:nvPr>
        </p:nvSpPr>
        <p:spPr>
          <a:xfrm>
            <a:off x="153591" y="1365780"/>
            <a:ext cx="8866584" cy="4670953"/>
          </a:xfrm>
        </p:spPr>
        <p:txBody>
          <a:bodyPr/>
          <a:lstStyle>
            <a:lvl1pPr>
              <a:defRPr sz="2400"/>
            </a:lvl1pPr>
            <a:lvl2pPr>
              <a:defRPr sz="2000"/>
            </a:lvl2pPr>
            <a:lvl3pPr>
              <a:defRPr sz="1800"/>
            </a:lvl3pPr>
            <a:lvl4pPr>
              <a:defRPr sz="16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528676" y="6302696"/>
            <a:ext cx="2390972" cy="376798"/>
          </a:xfrm>
          <a:prstGeom prst="rect">
            <a:avLst/>
          </a:prstGeom>
        </p:spPr>
      </p:pic>
      <p:sp>
        <p:nvSpPr>
          <p:cNvPr id="6" name="Rectangle 5"/>
          <p:cNvSpPr/>
          <p:nvPr/>
        </p:nvSpPr>
        <p:spPr>
          <a:xfrm>
            <a:off x="0" y="5791200"/>
            <a:ext cx="9135666" cy="1066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2068213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54674" y="1352124"/>
            <a:ext cx="4341127" cy="4490051"/>
          </a:xfrm>
        </p:spPr>
        <p:txBody>
          <a:bodyPr/>
          <a:lstStyle>
            <a:lvl1pPr>
              <a:defRPr sz="2400"/>
            </a:lvl1pPr>
            <a:lvl2pPr>
              <a:defRPr sz="1800"/>
            </a:lvl2pPr>
            <a:lvl3pPr>
              <a:defRPr sz="1500"/>
            </a:lvl3pPr>
            <a:lvl4pPr>
              <a:defRPr sz="1350"/>
            </a:lvl4pPr>
            <a:lvl5pPr>
              <a:defRPr sz="135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352124"/>
            <a:ext cx="4371655" cy="4490051"/>
          </a:xfrm>
        </p:spPr>
        <p:txBody>
          <a:bodyPr/>
          <a:lstStyle>
            <a:lvl1pPr>
              <a:defRPr sz="2400"/>
            </a:lvl1pPr>
            <a:lvl2pPr>
              <a:defRPr sz="1800"/>
            </a:lvl2pPr>
            <a:lvl3pPr>
              <a:defRPr sz="1500"/>
            </a:lvl3pPr>
            <a:lvl4pPr>
              <a:defRPr sz="1350"/>
            </a:lvl4pPr>
            <a:lvl5pPr>
              <a:defRPr sz="135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528676" y="6296211"/>
            <a:ext cx="2390972" cy="376798"/>
          </a:xfrm>
          <a:prstGeom prst="rect">
            <a:avLst/>
          </a:prstGeom>
        </p:spPr>
      </p:pic>
      <p:sp>
        <p:nvSpPr>
          <p:cNvPr id="7" name="Rectangle 6"/>
          <p:cNvSpPr/>
          <p:nvPr/>
        </p:nvSpPr>
        <p:spPr>
          <a:xfrm>
            <a:off x="0" y="5969000"/>
            <a:ext cx="9135666" cy="889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cxnSp>
        <p:nvCxnSpPr>
          <p:cNvPr id="8" name="Straight Connector 7">
            <a:extLst>
              <a:ext uri="{FF2B5EF4-FFF2-40B4-BE49-F238E27FC236}">
                <a16:creationId xmlns:a16="http://schemas.microsoft.com/office/drawing/2014/main" id="{1C1765C6-EF60-F647-BD5C-A21316B68BD2}"/>
              </a:ext>
            </a:extLst>
          </p:cNvPr>
          <p:cNvCxnSpPr>
            <a:cxnSpLocks/>
          </p:cNvCxnSpPr>
          <p:nvPr userDrawn="1"/>
        </p:nvCxnSpPr>
        <p:spPr>
          <a:xfrm flipV="1">
            <a:off x="4572000" y="1620482"/>
            <a:ext cx="0" cy="4012164"/>
          </a:xfrm>
          <a:prstGeom prst="line">
            <a:avLst/>
          </a:prstGeom>
          <a:ln w="38100" cap="rnd">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8863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224352" y="2182958"/>
            <a:ext cx="4341127" cy="4490051"/>
          </a:xfrm>
        </p:spPr>
        <p:txBody>
          <a:bodyPr/>
          <a:lstStyle>
            <a:lvl1pPr>
              <a:defRPr sz="2400"/>
            </a:lvl1pPr>
            <a:lvl2pPr>
              <a:defRPr sz="1800"/>
            </a:lvl2pPr>
            <a:lvl3pPr>
              <a:defRPr sz="1500"/>
            </a:lvl3pPr>
            <a:lvl4pPr>
              <a:defRPr sz="1350"/>
            </a:lvl4pPr>
            <a:lvl5pPr>
              <a:defRPr sz="135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17878" y="2182958"/>
            <a:ext cx="4371655" cy="4490051"/>
          </a:xfrm>
        </p:spPr>
        <p:txBody>
          <a:bodyPr/>
          <a:lstStyle>
            <a:lvl1pPr>
              <a:defRPr sz="2400"/>
            </a:lvl1pPr>
            <a:lvl2pPr>
              <a:defRPr sz="1800"/>
            </a:lvl2pPr>
            <a:lvl3pPr>
              <a:defRPr sz="1500"/>
            </a:lvl3pPr>
            <a:lvl4pPr>
              <a:defRPr sz="1350"/>
            </a:lvl4pPr>
            <a:lvl5pPr>
              <a:defRPr sz="135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528676" y="6296211"/>
            <a:ext cx="2390972" cy="376798"/>
          </a:xfrm>
          <a:prstGeom prst="rect">
            <a:avLst/>
          </a:prstGeom>
        </p:spPr>
      </p:pic>
      <p:sp>
        <p:nvSpPr>
          <p:cNvPr id="7" name="Rectangle 6"/>
          <p:cNvSpPr/>
          <p:nvPr/>
        </p:nvSpPr>
        <p:spPr>
          <a:xfrm>
            <a:off x="0" y="5969000"/>
            <a:ext cx="9135666" cy="889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cxnSp>
        <p:nvCxnSpPr>
          <p:cNvPr id="8" name="Straight Connector 7">
            <a:extLst>
              <a:ext uri="{FF2B5EF4-FFF2-40B4-BE49-F238E27FC236}">
                <a16:creationId xmlns:a16="http://schemas.microsoft.com/office/drawing/2014/main" id="{1C1765C6-EF60-F647-BD5C-A21316B68BD2}"/>
              </a:ext>
            </a:extLst>
          </p:cNvPr>
          <p:cNvCxnSpPr>
            <a:cxnSpLocks/>
          </p:cNvCxnSpPr>
          <p:nvPr userDrawn="1"/>
        </p:nvCxnSpPr>
        <p:spPr>
          <a:xfrm flipV="1">
            <a:off x="4641678" y="2451316"/>
            <a:ext cx="0" cy="4012164"/>
          </a:xfrm>
          <a:prstGeom prst="line">
            <a:avLst/>
          </a:prstGeom>
          <a:ln w="38100" cap="rnd">
            <a:prstDash val="sysDot"/>
          </a:ln>
          <a:effectLst/>
        </p:spPr>
        <p:style>
          <a:lnRef idx="2">
            <a:schemeClr val="accent1"/>
          </a:lnRef>
          <a:fillRef idx="0">
            <a:schemeClr val="accent1"/>
          </a:fillRef>
          <a:effectRef idx="1">
            <a:schemeClr val="accent1"/>
          </a:effectRef>
          <a:fontRef idx="minor">
            <a:schemeClr val="tx1"/>
          </a:fontRef>
        </p:style>
      </p:cxnSp>
      <p:sp>
        <p:nvSpPr>
          <p:cNvPr id="9" name="Content Placeholder 2">
            <a:extLst>
              <a:ext uri="{FF2B5EF4-FFF2-40B4-BE49-F238E27FC236}">
                <a16:creationId xmlns:a16="http://schemas.microsoft.com/office/drawing/2014/main" id="{9E994619-4E58-EE4F-A287-6600E5CDED69}"/>
              </a:ext>
            </a:extLst>
          </p:cNvPr>
          <p:cNvSpPr>
            <a:spLocks noGrp="1"/>
          </p:cNvSpPr>
          <p:nvPr>
            <p:ph sz="half" idx="4294967295"/>
          </p:nvPr>
        </p:nvSpPr>
        <p:spPr>
          <a:xfrm>
            <a:off x="1838129" y="1500512"/>
            <a:ext cx="5449078" cy="869464"/>
          </a:xfrm>
        </p:spPr>
        <p:txBody>
          <a:bodyPr/>
          <a:lstStyle/>
          <a:p>
            <a:pPr marL="0" indent="0" algn="ctr" eaLnBrk="1" hangingPunct="1">
              <a:buFont typeface="Arial" charset="0"/>
              <a:buNone/>
            </a:pPr>
            <a:r>
              <a:rPr lang="en-US" sz="2400" dirty="0">
                <a:latin typeface="Calibri" panose="020F0502020204030204" pitchFamily="34" charset="0"/>
                <a:ea typeface="MS PGothic" charset="0"/>
                <a:cs typeface="Calibri" panose="020F0502020204030204" pitchFamily="34" charset="0"/>
              </a:rPr>
              <a:t>Edit Master text styles</a:t>
            </a:r>
          </a:p>
          <a:p>
            <a:pPr marL="0" indent="0" algn="ctr" eaLnBrk="1" hangingPunct="1">
              <a:buFont typeface="Arial" charset="0"/>
              <a:buNone/>
            </a:pPr>
            <a:endParaRPr lang="en-US" sz="2400" dirty="0">
              <a:latin typeface="Calibri" panose="020F0502020204030204" pitchFamily="34" charset="0"/>
              <a:ea typeface="MS PGothic" charset="0"/>
              <a:cs typeface="Calibri" panose="020F0502020204030204" pitchFamily="34" charset="0"/>
            </a:endParaRPr>
          </a:p>
        </p:txBody>
      </p:sp>
    </p:spTree>
    <p:extLst>
      <p:ext uri="{BB962C8B-B14F-4D97-AF65-F5344CB8AC3E}">
        <p14:creationId xmlns:p14="http://schemas.microsoft.com/office/powerpoint/2010/main" val="1301203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8392" y="1535114"/>
            <a:ext cx="4358997"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4" name="Content Placeholder 3"/>
          <p:cNvSpPr>
            <a:spLocks noGrp="1"/>
          </p:cNvSpPr>
          <p:nvPr>
            <p:ph sz="half" idx="2"/>
          </p:nvPr>
        </p:nvSpPr>
        <p:spPr>
          <a:xfrm>
            <a:off x="138392" y="2174875"/>
            <a:ext cx="4358997" cy="36673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1535114"/>
            <a:ext cx="4399251"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6" name="Content Placeholder 5"/>
          <p:cNvSpPr>
            <a:spLocks noGrp="1"/>
          </p:cNvSpPr>
          <p:nvPr>
            <p:ph sz="quarter" idx="4"/>
          </p:nvPr>
        </p:nvSpPr>
        <p:spPr>
          <a:xfrm>
            <a:off x="4645027" y="2174875"/>
            <a:ext cx="4399251" cy="36673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528676" y="6296211"/>
            <a:ext cx="2390972" cy="376798"/>
          </a:xfrm>
          <a:prstGeom prst="rect">
            <a:avLst/>
          </a:prstGeom>
        </p:spPr>
      </p:pic>
      <p:sp>
        <p:nvSpPr>
          <p:cNvPr id="7" name="Rectangle 6"/>
          <p:cNvSpPr/>
          <p:nvPr/>
        </p:nvSpPr>
        <p:spPr>
          <a:xfrm>
            <a:off x="0" y="6070600"/>
            <a:ext cx="9135666" cy="787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9" name="Title 1">
            <a:extLst>
              <a:ext uri="{FF2B5EF4-FFF2-40B4-BE49-F238E27FC236}">
                <a16:creationId xmlns:a16="http://schemas.microsoft.com/office/drawing/2014/main" id="{74C090C7-5A7A-1043-B186-730F238658BE}"/>
              </a:ext>
            </a:extLst>
          </p:cNvPr>
          <p:cNvSpPr>
            <a:spLocks noGrp="1"/>
          </p:cNvSpPr>
          <p:nvPr>
            <p:ph type="title"/>
          </p:nvPr>
        </p:nvSpPr>
        <p:spPr>
          <a:xfrm>
            <a:off x="0" y="177800"/>
            <a:ext cx="9144000" cy="939800"/>
          </a:xfrm>
        </p:spPr>
        <p:txBody>
          <a:bodyPr/>
          <a:lstStyle/>
          <a:p>
            <a:r>
              <a:rPr lang="en-US" dirty="0"/>
              <a:t>Click to edit Master title style</a:t>
            </a:r>
          </a:p>
        </p:txBody>
      </p:sp>
    </p:spTree>
    <p:extLst>
      <p:ext uri="{BB962C8B-B14F-4D97-AF65-F5344CB8AC3E}">
        <p14:creationId xmlns:p14="http://schemas.microsoft.com/office/powerpoint/2010/main" val="1696537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528676" y="6296211"/>
            <a:ext cx="2390972" cy="376798"/>
          </a:xfrm>
          <a:prstGeom prst="rect">
            <a:avLst/>
          </a:prstGeom>
        </p:spPr>
      </p:pic>
      <p:sp>
        <p:nvSpPr>
          <p:cNvPr id="5" name="Rectangle 4"/>
          <p:cNvSpPr/>
          <p:nvPr/>
        </p:nvSpPr>
        <p:spPr>
          <a:xfrm>
            <a:off x="0" y="5791200"/>
            <a:ext cx="9135666" cy="1066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1159654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528676" y="6296211"/>
            <a:ext cx="2390972" cy="376798"/>
          </a:xfrm>
          <a:prstGeom prst="rect">
            <a:avLst/>
          </a:prstGeom>
        </p:spPr>
      </p:pic>
      <p:sp>
        <p:nvSpPr>
          <p:cNvPr id="4" name="Rectangle 3"/>
          <p:cNvSpPr/>
          <p:nvPr/>
        </p:nvSpPr>
        <p:spPr>
          <a:xfrm>
            <a:off x="0" y="5791200"/>
            <a:ext cx="9135666" cy="1066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3331365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0" y="177800"/>
            <a:ext cx="9144000" cy="93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8" name="Text Placeholder 2"/>
          <p:cNvSpPr>
            <a:spLocks noGrp="1"/>
          </p:cNvSpPr>
          <p:nvPr>
            <p:ph type="body" idx="1"/>
          </p:nvPr>
        </p:nvSpPr>
        <p:spPr bwMode="auto">
          <a:xfrm>
            <a:off x="153591" y="1433514"/>
            <a:ext cx="8866584" cy="4366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 name="Freeform 5">
            <a:extLst>
              <a:ext uri="{FF2B5EF4-FFF2-40B4-BE49-F238E27FC236}">
                <a16:creationId xmlns:a16="http://schemas.microsoft.com/office/drawing/2014/main" id="{5E4F32C5-E74A-B74C-BBDC-B369B46AFA81}"/>
              </a:ext>
            </a:extLst>
          </p:cNvPr>
          <p:cNvSpPr/>
          <p:nvPr userDrawn="1"/>
        </p:nvSpPr>
        <p:spPr>
          <a:xfrm>
            <a:off x="-8467" y="1092200"/>
            <a:ext cx="8644467" cy="110067"/>
          </a:xfrm>
          <a:custGeom>
            <a:avLst/>
            <a:gdLst>
              <a:gd name="connsiteX0" fmla="*/ 0 w 9169400"/>
              <a:gd name="connsiteY0" fmla="*/ 0 h 186267"/>
              <a:gd name="connsiteX1" fmla="*/ 9169400 w 9169400"/>
              <a:gd name="connsiteY1" fmla="*/ 0 h 186267"/>
              <a:gd name="connsiteX2" fmla="*/ 0 w 9169400"/>
              <a:gd name="connsiteY2" fmla="*/ 186267 h 186267"/>
              <a:gd name="connsiteX3" fmla="*/ 0 w 9169400"/>
              <a:gd name="connsiteY3" fmla="*/ 0 h 186267"/>
            </a:gdLst>
            <a:ahLst/>
            <a:cxnLst>
              <a:cxn ang="0">
                <a:pos x="connsiteX0" y="connsiteY0"/>
              </a:cxn>
              <a:cxn ang="0">
                <a:pos x="connsiteX1" y="connsiteY1"/>
              </a:cxn>
              <a:cxn ang="0">
                <a:pos x="connsiteX2" y="connsiteY2"/>
              </a:cxn>
              <a:cxn ang="0">
                <a:pos x="connsiteX3" y="connsiteY3"/>
              </a:cxn>
            </a:cxnLst>
            <a:rect l="l" t="t" r="r" b="b"/>
            <a:pathLst>
              <a:path w="9169400" h="186267">
                <a:moveTo>
                  <a:pt x="0" y="0"/>
                </a:moveTo>
                <a:lnTo>
                  <a:pt x="9169400" y="0"/>
                </a:lnTo>
                <a:lnTo>
                  <a:pt x="0" y="186267"/>
                </a:lnTo>
                <a:lnTo>
                  <a:pt x="0" y="0"/>
                </a:lnTo>
                <a:close/>
              </a:path>
            </a:pathLst>
          </a:custGeom>
          <a:solidFill>
            <a:srgbClr val="A5CC3A"/>
          </a:solidFill>
          <a:ln>
            <a:noFill/>
          </a:ln>
          <a:effectLst>
            <a:innerShdw blurRad="114300">
              <a:prstClr val="black">
                <a:alpha val="29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329819585"/>
      </p:ext>
    </p:extLst>
  </p:cSld>
  <p:clrMap bg1="lt1" tx1="dk1" bg2="lt2" tx2="dk2" accent1="accent1" accent2="accent2" accent3="accent3" accent4="accent4" accent5="accent5" accent6="accent6" hlink="hlink" folHlink="folHlink"/>
  <p:sldLayoutIdLst>
    <p:sldLayoutId id="2147483682" r:id="rId1"/>
    <p:sldLayoutId id="2147483693" r:id="rId2"/>
    <p:sldLayoutId id="2147483683" r:id="rId3"/>
    <p:sldLayoutId id="2147483684" r:id="rId4"/>
    <p:sldLayoutId id="2147483685" r:id="rId5"/>
    <p:sldLayoutId id="2147483695" r:id="rId6"/>
    <p:sldLayoutId id="2147483686" r:id="rId7"/>
    <p:sldLayoutId id="2147483687" r:id="rId8"/>
    <p:sldLayoutId id="2147483688" r:id="rId9"/>
    <p:sldLayoutId id="2147483689" r:id="rId10"/>
    <p:sldLayoutId id="2147483690" r:id="rId11"/>
    <p:sldLayoutId id="2147483691" r:id="rId12"/>
    <p:sldLayoutId id="2147483692" r:id="rId13"/>
    <p:sldLayoutId id="2147483694" r:id="rId14"/>
  </p:sldLayoutIdLst>
  <p:txStyles>
    <p:titleStyle>
      <a:lvl1pPr algn="ctr" defTabSz="456010" rtl="0" eaLnBrk="1" fontAlgn="base" hangingPunct="1">
        <a:spcBef>
          <a:spcPct val="0"/>
        </a:spcBef>
        <a:spcAft>
          <a:spcPct val="0"/>
        </a:spcAft>
        <a:defRPr sz="3300" b="0" i="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1pPr>
      <a:lvl2pPr algn="l" defTabSz="456010" rtl="0" eaLnBrk="1" fontAlgn="base" hangingPunct="1">
        <a:spcBef>
          <a:spcPct val="0"/>
        </a:spcBef>
        <a:spcAft>
          <a:spcPct val="0"/>
        </a:spcAft>
        <a:defRPr sz="3000" b="1">
          <a:solidFill>
            <a:srgbClr val="4D671B"/>
          </a:solidFill>
          <a:latin typeface="Calibri" panose="020F0502020204030204" pitchFamily="34" charset="0"/>
          <a:ea typeface="Calibri" panose="020F0502020204030204" pitchFamily="34" charset="0"/>
          <a:cs typeface="Calibri" panose="020F0502020204030204" pitchFamily="34" charset="0"/>
        </a:defRPr>
      </a:lvl2pPr>
      <a:lvl3pPr algn="l" defTabSz="456010" rtl="0" eaLnBrk="1" fontAlgn="base" hangingPunct="1">
        <a:spcBef>
          <a:spcPct val="0"/>
        </a:spcBef>
        <a:spcAft>
          <a:spcPct val="0"/>
        </a:spcAft>
        <a:defRPr sz="3000" b="1">
          <a:solidFill>
            <a:srgbClr val="4D671B"/>
          </a:solidFill>
          <a:latin typeface="Calibri" panose="020F0502020204030204" pitchFamily="34" charset="0"/>
          <a:ea typeface="Calibri" panose="020F0502020204030204" pitchFamily="34" charset="0"/>
          <a:cs typeface="Calibri" panose="020F0502020204030204" pitchFamily="34" charset="0"/>
        </a:defRPr>
      </a:lvl3pPr>
      <a:lvl4pPr algn="l" defTabSz="456010" rtl="0" eaLnBrk="1" fontAlgn="base" hangingPunct="1">
        <a:spcBef>
          <a:spcPct val="0"/>
        </a:spcBef>
        <a:spcAft>
          <a:spcPct val="0"/>
        </a:spcAft>
        <a:defRPr sz="3000" b="1">
          <a:solidFill>
            <a:srgbClr val="4D671B"/>
          </a:solidFill>
          <a:latin typeface="Calibri" panose="020F0502020204030204" pitchFamily="34" charset="0"/>
          <a:ea typeface="Calibri" panose="020F0502020204030204" pitchFamily="34" charset="0"/>
          <a:cs typeface="Calibri" panose="020F0502020204030204" pitchFamily="34" charset="0"/>
        </a:defRPr>
      </a:lvl4pPr>
      <a:lvl5pPr algn="l" defTabSz="456010" rtl="0" eaLnBrk="1" fontAlgn="base" hangingPunct="1">
        <a:spcBef>
          <a:spcPct val="0"/>
        </a:spcBef>
        <a:spcAft>
          <a:spcPct val="0"/>
        </a:spcAft>
        <a:defRPr sz="3000" b="1">
          <a:solidFill>
            <a:srgbClr val="4D671B"/>
          </a:solidFill>
          <a:latin typeface="Calibri" panose="020F0502020204030204" pitchFamily="34" charset="0"/>
          <a:ea typeface="Calibri" panose="020F0502020204030204" pitchFamily="34" charset="0"/>
          <a:cs typeface="Calibri" panose="020F0502020204030204" pitchFamily="34" charset="0"/>
        </a:defRPr>
      </a:lvl5pPr>
      <a:lvl6pPr marL="457189" algn="l" defTabSz="457189" rtl="0" eaLnBrk="1" fontAlgn="base" hangingPunct="1">
        <a:spcBef>
          <a:spcPct val="0"/>
        </a:spcBef>
        <a:spcAft>
          <a:spcPct val="0"/>
        </a:spcAft>
        <a:defRPr sz="4400" b="1">
          <a:solidFill>
            <a:srgbClr val="36471D"/>
          </a:solidFill>
          <a:latin typeface="Calibri" panose="020F0502020204030204" pitchFamily="34" charset="0"/>
          <a:ea typeface="Calibri" panose="020F0502020204030204" pitchFamily="34" charset="0"/>
          <a:cs typeface="Calibri" panose="020F0502020204030204" pitchFamily="34" charset="0"/>
        </a:defRPr>
      </a:lvl6pPr>
      <a:lvl7pPr marL="914378" algn="l" defTabSz="457189" rtl="0" eaLnBrk="1" fontAlgn="base" hangingPunct="1">
        <a:spcBef>
          <a:spcPct val="0"/>
        </a:spcBef>
        <a:spcAft>
          <a:spcPct val="0"/>
        </a:spcAft>
        <a:defRPr sz="4400" b="1">
          <a:solidFill>
            <a:srgbClr val="36471D"/>
          </a:solidFill>
          <a:latin typeface="Calibri" panose="020F0502020204030204" pitchFamily="34" charset="0"/>
          <a:ea typeface="Calibri" panose="020F0502020204030204" pitchFamily="34" charset="0"/>
          <a:cs typeface="Calibri" panose="020F0502020204030204" pitchFamily="34" charset="0"/>
        </a:defRPr>
      </a:lvl7pPr>
      <a:lvl8pPr marL="1371566" algn="l" defTabSz="457189" rtl="0" eaLnBrk="1" fontAlgn="base" hangingPunct="1">
        <a:spcBef>
          <a:spcPct val="0"/>
        </a:spcBef>
        <a:spcAft>
          <a:spcPct val="0"/>
        </a:spcAft>
        <a:defRPr sz="4400" b="1">
          <a:solidFill>
            <a:srgbClr val="36471D"/>
          </a:solidFill>
          <a:latin typeface="Calibri" panose="020F0502020204030204" pitchFamily="34" charset="0"/>
          <a:ea typeface="Calibri" panose="020F0502020204030204" pitchFamily="34" charset="0"/>
          <a:cs typeface="Calibri" panose="020F0502020204030204" pitchFamily="34" charset="0"/>
        </a:defRPr>
      </a:lvl8pPr>
      <a:lvl9pPr marL="1828754" algn="l" defTabSz="457189" rtl="0" eaLnBrk="1" fontAlgn="base" hangingPunct="1">
        <a:spcBef>
          <a:spcPct val="0"/>
        </a:spcBef>
        <a:spcAft>
          <a:spcPct val="0"/>
        </a:spcAft>
        <a:defRPr sz="4400" b="1">
          <a:solidFill>
            <a:srgbClr val="36471D"/>
          </a:solidFill>
          <a:latin typeface="Calibri" panose="020F0502020204030204" pitchFamily="34" charset="0"/>
          <a:ea typeface="Calibri" panose="020F0502020204030204" pitchFamily="34" charset="0"/>
          <a:cs typeface="Calibri" panose="020F0502020204030204" pitchFamily="34" charset="0"/>
        </a:defRPr>
      </a:lvl9pPr>
    </p:titleStyle>
    <p:bodyStyle>
      <a:lvl1pPr marL="234950" indent="-234950" algn="l" defTabSz="456010" rtl="0" eaLnBrk="1" fontAlgn="base" hangingPunct="1">
        <a:spcBef>
          <a:spcPct val="20000"/>
        </a:spcBef>
        <a:spcAft>
          <a:spcPct val="0"/>
        </a:spcAft>
        <a:buClr>
          <a:schemeClr val="tx1"/>
        </a:buClr>
        <a:buFont typeface="Arial" panose="020B0604020202020204" pitchFamily="34" charset="0"/>
        <a:buChar char="•"/>
        <a:tabLst/>
        <a:defRPr sz="2100" b="0" kern="1200">
          <a:solidFill>
            <a:schemeClr val="tx1"/>
          </a:solidFill>
          <a:latin typeface="Calibri"/>
          <a:ea typeface="Calibri" panose="020F0502020204030204" pitchFamily="34" charset="0"/>
          <a:cs typeface="Calibri"/>
        </a:defRPr>
      </a:lvl1pPr>
      <a:lvl2pPr marL="520700" indent="-234950" algn="l" defTabSz="456010" rtl="0" eaLnBrk="1" fontAlgn="base" hangingPunct="1">
        <a:spcBef>
          <a:spcPct val="20000"/>
        </a:spcBef>
        <a:spcAft>
          <a:spcPct val="0"/>
        </a:spcAft>
        <a:buClr>
          <a:schemeClr val="tx1"/>
        </a:buClr>
        <a:buFont typeface="Arial" panose="020B0604020202020204" pitchFamily="34" charset="0"/>
        <a:buChar char="•"/>
        <a:tabLst/>
        <a:defRPr sz="1800" b="0" kern="1200">
          <a:solidFill>
            <a:schemeClr val="tx1"/>
          </a:solidFill>
          <a:latin typeface="Calibri"/>
          <a:ea typeface="Calibri" panose="020F0502020204030204" pitchFamily="34" charset="0"/>
          <a:cs typeface="Calibri"/>
        </a:defRPr>
      </a:lvl2pPr>
      <a:lvl3pPr marL="747713" indent="-227013" algn="l" defTabSz="456010" rtl="0" eaLnBrk="1" fontAlgn="base" hangingPunct="1">
        <a:spcBef>
          <a:spcPct val="20000"/>
        </a:spcBef>
        <a:spcAft>
          <a:spcPct val="0"/>
        </a:spcAft>
        <a:buClr>
          <a:schemeClr val="tx1"/>
        </a:buClr>
        <a:buFont typeface="Arial" panose="020B0604020202020204" pitchFamily="34" charset="0"/>
        <a:buChar char="•"/>
        <a:tabLst/>
        <a:defRPr sz="1600" b="0" kern="1200">
          <a:solidFill>
            <a:schemeClr val="tx1"/>
          </a:solidFill>
          <a:latin typeface="Calibri"/>
          <a:ea typeface="Calibri" panose="020F0502020204030204" pitchFamily="34" charset="0"/>
          <a:cs typeface="Calibri"/>
        </a:defRPr>
      </a:lvl3pPr>
      <a:lvl4pPr marL="974725" indent="-227013" algn="l" defTabSz="456010" rtl="0" eaLnBrk="1" fontAlgn="base" hangingPunct="1">
        <a:spcBef>
          <a:spcPct val="20000"/>
        </a:spcBef>
        <a:spcAft>
          <a:spcPct val="0"/>
        </a:spcAft>
        <a:buClr>
          <a:schemeClr val="tx1"/>
        </a:buClr>
        <a:buFont typeface="Arial" panose="020B0604020202020204" pitchFamily="34" charset="0"/>
        <a:buChar char="•"/>
        <a:tabLst/>
        <a:defRPr sz="1400" b="0" kern="1200">
          <a:solidFill>
            <a:schemeClr val="tx1"/>
          </a:solidFill>
          <a:latin typeface="Calibri"/>
          <a:ea typeface="Calibri" panose="020F0502020204030204" pitchFamily="34" charset="0"/>
          <a:cs typeface="Calibri"/>
        </a:defRPr>
      </a:lvl4pPr>
      <a:lvl5pPr marL="1201738" indent="-227013" algn="l" defTabSz="456010" rtl="0" eaLnBrk="1" fontAlgn="base" hangingPunct="1">
        <a:spcBef>
          <a:spcPct val="20000"/>
        </a:spcBef>
        <a:spcAft>
          <a:spcPct val="0"/>
        </a:spcAft>
        <a:buClr>
          <a:schemeClr val="tx1"/>
        </a:buClr>
        <a:buFont typeface="Arial" panose="020B0604020202020204" pitchFamily="34" charset="0"/>
        <a:buChar char="•"/>
        <a:tabLst/>
        <a:defRPr sz="1400" b="0" kern="1200">
          <a:solidFill>
            <a:schemeClr val="tx1"/>
          </a:solidFill>
          <a:latin typeface="Calibri"/>
          <a:ea typeface="Calibri" panose="020F0502020204030204" pitchFamily="34" charset="0"/>
          <a:cs typeface="Calibri"/>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6.jpe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1.emf"/><Relationship Id="rId7" Type="http://schemas.openxmlformats.org/officeDocument/2006/relationships/image" Target="../media/image40.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1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46.jpeg"/></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https://www.agcareers.com/uploads/Food%20Animal%20Vet.jp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image" Target="../media/image49.jpeg"/><Relationship Id="rId4" Type="http://schemas.openxmlformats.org/officeDocument/2006/relationships/image" Target="../media/image48.jpeg"/></Relationships>
</file>

<file path=ppt/slides/_rels/slide2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2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2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2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60.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62.jpeg"/></Relationships>
</file>

<file path=ppt/slides/_rels/slide2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8.jpeg"/><Relationship Id="rId4" Type="http://schemas.openxmlformats.org/officeDocument/2006/relationships/image" Target="../media/image17.jpeg"/></Relationships>
</file>

<file path=ppt/slides/_rels/slide3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71.jpg"/></Relationships>
</file>

<file path=ppt/slides/_rels/slide3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73.jpeg"/></Relationships>
</file>

<file path=ppt/slides/_rels/slide38.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0.jpg"/></Relationships>
</file>

<file path=ppt/slides/_rels/slide40.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77.jpeg"/></Relationships>
</file>

<file path=ppt/slides/_rels/slide44.xml.rels><?xml version="1.0" encoding="UTF-8" standalone="yes"?>
<Relationships xmlns="http://schemas.openxmlformats.org/package/2006/relationships"><Relationship Id="rId3" Type="http://schemas.openxmlformats.org/officeDocument/2006/relationships/image" Target="../media/image78.jpeg"/><Relationship Id="rId7" Type="http://schemas.openxmlformats.org/officeDocument/2006/relationships/hyperlink" Target="https://library.pork.org/media/?mediaId=ADC40992-FA2B-4F50-B20EA2FE6DAD02CE" TargetMode="External"/><Relationship Id="rId2" Type="http://schemas.openxmlformats.org/officeDocument/2006/relationships/notesSlide" Target="../notesSlides/notesSlide44.xml"/><Relationship Id="rId1" Type="http://schemas.openxmlformats.org/officeDocument/2006/relationships/slideLayout" Target="../slideLayouts/slideLayout8.xml"/><Relationship Id="rId6" Type="http://schemas.openxmlformats.org/officeDocument/2006/relationships/image" Target="../media/image81.jpeg"/><Relationship Id="rId5" Type="http://schemas.openxmlformats.org/officeDocument/2006/relationships/image" Target="../media/image80.jpeg"/><Relationship Id="rId4" Type="http://schemas.openxmlformats.org/officeDocument/2006/relationships/image" Target="../media/image79.jpeg"/></Relationships>
</file>

<file path=ppt/slides/_rels/slide4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87.jpeg"/><Relationship Id="rId5" Type="http://schemas.openxmlformats.org/officeDocument/2006/relationships/image" Target="../media/image86.jpeg"/><Relationship Id="rId4" Type="http://schemas.openxmlformats.org/officeDocument/2006/relationships/image" Target="../media/image30.jpeg"/></Relationships>
</file>

<file path=ppt/slides/_rels/slide49.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593354"/>
            <a:ext cx="9143999" cy="2236868"/>
          </a:xfrm>
        </p:spPr>
        <p:txBody>
          <a:bodyPr>
            <a:noAutofit/>
          </a:bodyPr>
          <a:lstStyle/>
          <a:p>
            <a:r>
              <a:rPr lang="en-US" dirty="0"/>
              <a:t>Veterinarians</a:t>
            </a:r>
            <a:br>
              <a:rPr lang="en-US" dirty="0"/>
            </a:br>
            <a:r>
              <a:rPr lang="en-US" sz="3000" dirty="0">
                <a:solidFill>
                  <a:srgbClr val="A5CC3A"/>
                </a:solidFill>
                <a:latin typeface="Calibri" panose="020F0502020204030204" pitchFamily="34" charset="0"/>
                <a:cs typeface="Calibri" panose="020F0502020204030204" pitchFamily="34" charset="0"/>
              </a:rPr>
              <a:t>Key Drivers in Food Safety</a:t>
            </a:r>
          </a:p>
        </p:txBody>
      </p:sp>
      <p:pic>
        <p:nvPicPr>
          <p:cNvPr id="4" name="Picture 3" descr="A person standing in front of a table&#10;&#10;Description automatically generated">
            <a:extLst>
              <a:ext uri="{FF2B5EF4-FFF2-40B4-BE49-F238E27FC236}">
                <a16:creationId xmlns:a16="http://schemas.microsoft.com/office/drawing/2014/main" id="{74CB0FF6-58CD-5649-A508-9F87DC0BBC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13119" y="2599663"/>
            <a:ext cx="4762329" cy="302055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21475-2669-BB49-AF67-74F73CC417DF}"/>
              </a:ext>
            </a:extLst>
          </p:cNvPr>
          <p:cNvSpPr>
            <a:spLocks noGrp="1"/>
          </p:cNvSpPr>
          <p:nvPr>
            <p:ph type="title"/>
          </p:nvPr>
        </p:nvSpPr>
        <p:spPr/>
        <p:txBody>
          <a:bodyPr/>
          <a:lstStyle/>
          <a:p>
            <a:r>
              <a:rPr lang="en-US" dirty="0"/>
              <a:t>Veterinarians &amp; Foreign Animal Disease </a:t>
            </a:r>
          </a:p>
        </p:txBody>
      </p:sp>
      <p:sp>
        <p:nvSpPr>
          <p:cNvPr id="3" name="Content Placeholder 2">
            <a:extLst>
              <a:ext uri="{FF2B5EF4-FFF2-40B4-BE49-F238E27FC236}">
                <a16:creationId xmlns:a16="http://schemas.microsoft.com/office/drawing/2014/main" id="{22B6AD9A-AC1D-9C40-894B-0176C6DD3D73}"/>
              </a:ext>
            </a:extLst>
          </p:cNvPr>
          <p:cNvSpPr>
            <a:spLocks noGrp="1"/>
          </p:cNvSpPr>
          <p:nvPr>
            <p:ph idx="1"/>
          </p:nvPr>
        </p:nvSpPr>
        <p:spPr>
          <a:xfrm>
            <a:off x="277415" y="1331915"/>
            <a:ext cx="5276219" cy="5028543"/>
          </a:xfrm>
        </p:spPr>
        <p:txBody>
          <a:bodyPr/>
          <a:lstStyle/>
          <a:p>
            <a:r>
              <a:rPr lang="en-US" sz="2800" dirty="0"/>
              <a:t>Also on frontlines to protect against Foreign Animal Diseases (FAD).</a:t>
            </a:r>
          </a:p>
          <a:p>
            <a:endParaRPr lang="en-US" dirty="0"/>
          </a:p>
          <a:p>
            <a:r>
              <a:rPr lang="en-US" sz="2800" dirty="0"/>
              <a:t>State veterinarians are first in command to:</a:t>
            </a:r>
          </a:p>
          <a:p>
            <a:pPr marL="342900" indent="-342900">
              <a:buFont typeface="Arial" panose="020B0604020202020204" pitchFamily="34" charset="0"/>
              <a:buChar char="•"/>
            </a:pPr>
            <a:r>
              <a:rPr lang="en-US" dirty="0"/>
              <a:t>Shutdown nationwide livestock movement for 72 hours.</a:t>
            </a:r>
          </a:p>
          <a:p>
            <a:pPr marL="342900" indent="-342900">
              <a:buFont typeface="Arial" panose="020B0604020202020204" pitchFamily="34" charset="0"/>
              <a:buChar char="•"/>
            </a:pPr>
            <a:r>
              <a:rPr lang="en-US" dirty="0"/>
              <a:t>Continue lockdown in states where FAD is suspected.</a:t>
            </a:r>
          </a:p>
          <a:p>
            <a:pPr marL="342900" indent="-342900">
              <a:buFont typeface="Arial" panose="020B0604020202020204" pitchFamily="34" charset="0"/>
              <a:buChar char="•"/>
            </a:pPr>
            <a:r>
              <a:rPr lang="en-US" dirty="0"/>
              <a:t>Open states after confirmed FAD not detected.</a:t>
            </a:r>
          </a:p>
          <a:p>
            <a:endParaRPr lang="en-US" dirty="0"/>
          </a:p>
          <a:p>
            <a:endParaRPr lang="en-US" dirty="0"/>
          </a:p>
          <a:p>
            <a:endParaRPr lang="en-US" dirty="0"/>
          </a:p>
        </p:txBody>
      </p:sp>
      <p:pic>
        <p:nvPicPr>
          <p:cNvPr id="5" name="Picture 4" descr="A group of people sitting at a table using a computer&#10;&#10;Description automatically generated">
            <a:extLst>
              <a:ext uri="{FF2B5EF4-FFF2-40B4-BE49-F238E27FC236}">
                <a16:creationId xmlns:a16="http://schemas.microsoft.com/office/drawing/2014/main" id="{4879D5C1-51CC-6242-AF8F-1A31A675FDD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30957" y="1473573"/>
            <a:ext cx="3835628" cy="2547097"/>
          </a:xfrm>
          <a:prstGeom prst="rect">
            <a:avLst/>
          </a:prstGeom>
        </p:spPr>
      </p:pic>
      <p:pic>
        <p:nvPicPr>
          <p:cNvPr id="7" name="Picture 6" descr="A picture containing indoor, ground, sitting, floor&#10;&#10;Description automatically generated">
            <a:extLst>
              <a:ext uri="{FF2B5EF4-FFF2-40B4-BE49-F238E27FC236}">
                <a16:creationId xmlns:a16="http://schemas.microsoft.com/office/drawing/2014/main" id="{87CD8921-55E5-0C4C-A036-8742597C448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09977" y="4157599"/>
            <a:ext cx="3200264" cy="2133509"/>
          </a:xfrm>
          <a:prstGeom prst="rect">
            <a:avLst/>
          </a:prstGeom>
        </p:spPr>
      </p:pic>
    </p:spTree>
    <p:extLst>
      <p:ext uri="{BB962C8B-B14F-4D97-AF65-F5344CB8AC3E}">
        <p14:creationId xmlns:p14="http://schemas.microsoft.com/office/powerpoint/2010/main" val="3459677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B2EE2-7F85-294B-A736-8C2C8A457DE9}"/>
              </a:ext>
            </a:extLst>
          </p:cNvPr>
          <p:cNvSpPr>
            <a:spLocks noGrp="1"/>
          </p:cNvSpPr>
          <p:nvPr>
            <p:ph type="title"/>
          </p:nvPr>
        </p:nvSpPr>
        <p:spPr/>
        <p:txBody>
          <a:bodyPr/>
          <a:lstStyle/>
          <a:p>
            <a:r>
              <a:rPr lang="en-US" dirty="0"/>
              <a:t>Keeping African Swine Fever (ASF) Out of U.S</a:t>
            </a:r>
          </a:p>
        </p:txBody>
      </p:sp>
      <p:sp>
        <p:nvSpPr>
          <p:cNvPr id="4" name="Content Placeholder 3">
            <a:extLst>
              <a:ext uri="{FF2B5EF4-FFF2-40B4-BE49-F238E27FC236}">
                <a16:creationId xmlns:a16="http://schemas.microsoft.com/office/drawing/2014/main" id="{A3590578-8011-8F46-A9B1-4D04D5485400}"/>
              </a:ext>
            </a:extLst>
          </p:cNvPr>
          <p:cNvSpPr>
            <a:spLocks noGrp="1"/>
          </p:cNvSpPr>
          <p:nvPr>
            <p:ph idx="1"/>
          </p:nvPr>
        </p:nvSpPr>
        <p:spPr>
          <a:xfrm>
            <a:off x="367308" y="1628506"/>
            <a:ext cx="8043146" cy="3790331"/>
          </a:xfrm>
        </p:spPr>
        <p:txBody>
          <a:bodyPr/>
          <a:lstStyle/>
          <a:p>
            <a:pPr marL="0" indent="0" algn="ctr">
              <a:buNone/>
            </a:pPr>
            <a:endParaRPr lang="en-US" sz="3000" cap="all" dirty="0">
              <a:latin typeface="Calibri" panose="020F0502020204030204" pitchFamily="34" charset="0"/>
              <a:ea typeface="MS PGothic" panose="020B0600070205080204" pitchFamily="34" charset="-128"/>
              <a:cs typeface="Calibri" panose="020F0502020204030204" pitchFamily="34" charset="0"/>
            </a:endParaRPr>
          </a:p>
          <a:p>
            <a:pPr marL="0" indent="0" algn="ctr">
              <a:buNone/>
            </a:pPr>
            <a:endParaRPr lang="en-US" sz="3000" cap="all" dirty="0">
              <a:latin typeface="Calibri" panose="020F0502020204030204" pitchFamily="34" charset="0"/>
              <a:ea typeface="MS PGothic" panose="020B0600070205080204" pitchFamily="34" charset="-128"/>
              <a:cs typeface="Calibri" panose="020F0502020204030204" pitchFamily="34" charset="0"/>
            </a:endParaRPr>
          </a:p>
        </p:txBody>
      </p:sp>
      <p:sp>
        <p:nvSpPr>
          <p:cNvPr id="16" name="TextBox 15">
            <a:extLst>
              <a:ext uri="{FF2B5EF4-FFF2-40B4-BE49-F238E27FC236}">
                <a16:creationId xmlns:a16="http://schemas.microsoft.com/office/drawing/2014/main" id="{680ABB1D-BDE8-3F49-B878-394C44A5FBC3}"/>
              </a:ext>
            </a:extLst>
          </p:cNvPr>
          <p:cNvSpPr txBox="1"/>
          <p:nvPr/>
        </p:nvSpPr>
        <p:spPr>
          <a:xfrm>
            <a:off x="254760" y="2101860"/>
            <a:ext cx="4799531" cy="3847207"/>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Calibri" panose="020F0502020204030204" pitchFamily="34" charset="0"/>
                <a:cs typeface="Calibri" panose="020F0502020204030204" pitchFamily="34" charset="0"/>
              </a:rPr>
              <a:t>U.S. </a:t>
            </a:r>
            <a:r>
              <a:rPr lang="en-US" sz="2800" u="sng" dirty="0">
                <a:latin typeface="Calibri" panose="020F0502020204030204" pitchFamily="34" charset="0"/>
                <a:cs typeface="Calibri" panose="020F0502020204030204" pitchFamily="34" charset="0"/>
              </a:rPr>
              <a:t>Pork is Safe to Eat</a:t>
            </a:r>
          </a:p>
          <a:p>
            <a:pPr marL="285750" indent="-285750">
              <a:buFont typeface="Arial" panose="020B0604020202020204" pitchFamily="34" charset="0"/>
              <a:buChar char="•"/>
            </a:pPr>
            <a:endParaRPr lang="en-US" sz="1000"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n-US" sz="3000" dirty="0">
                <a:latin typeface="Calibri" panose="020F0502020204030204" pitchFamily="34" charset="0"/>
                <a:cs typeface="Calibri" panose="020F0502020204030204" pitchFamily="34" charset="0"/>
              </a:rPr>
              <a:t>ASF </a:t>
            </a:r>
            <a:r>
              <a:rPr lang="en-US" sz="3000" u="sng" dirty="0">
                <a:latin typeface="Calibri" panose="020F0502020204030204" pitchFamily="34" charset="0"/>
                <a:cs typeface="Calibri" panose="020F0502020204030204" pitchFamily="34" charset="0"/>
              </a:rPr>
              <a:t>can’t be transmitted to humans </a:t>
            </a:r>
            <a:r>
              <a:rPr lang="en-US" sz="3000" dirty="0">
                <a:latin typeface="Calibri" panose="020F0502020204030204" pitchFamily="34" charset="0"/>
                <a:cs typeface="Calibri" panose="020F0502020204030204" pitchFamily="34" charset="0"/>
              </a:rPr>
              <a:t>through contact with pigs or pork. </a:t>
            </a:r>
          </a:p>
          <a:p>
            <a:pPr marL="285750" lvl="0" indent="-285750">
              <a:buFont typeface="Arial" panose="020B0604020202020204" pitchFamily="34" charset="0"/>
              <a:buChar char="•"/>
            </a:pPr>
            <a:endParaRPr lang="en-US" sz="1000"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n-US" sz="3000" dirty="0">
                <a:latin typeface="Calibri" panose="020F0502020204030204" pitchFamily="34" charset="0"/>
                <a:cs typeface="Calibri" panose="020F0502020204030204" pitchFamily="34" charset="0"/>
              </a:rPr>
              <a:t>ASF </a:t>
            </a:r>
            <a:r>
              <a:rPr lang="en-US" sz="3000" u="sng" dirty="0">
                <a:latin typeface="Calibri" panose="020F0502020204030204" pitchFamily="34" charset="0"/>
                <a:cs typeface="Calibri" panose="020F0502020204030204" pitchFamily="34" charset="0"/>
              </a:rPr>
              <a:t>transmitted only to pigs</a:t>
            </a:r>
            <a:r>
              <a:rPr lang="en-US" sz="3000" dirty="0">
                <a:latin typeface="Calibri" panose="020F0502020204030204" pitchFamily="34" charset="0"/>
                <a:cs typeface="Calibri" panose="020F0502020204030204" pitchFamily="34" charset="0"/>
              </a:rPr>
              <a:t>  by infected </a:t>
            </a:r>
            <a:r>
              <a:rPr lang="en-US" sz="2800" dirty="0">
                <a:latin typeface="Calibri" panose="020F0502020204030204" pitchFamily="34" charset="0"/>
                <a:cs typeface="Calibri" panose="020F0502020204030204" pitchFamily="34" charset="0"/>
              </a:rPr>
              <a:t>feed, equipment, clothing.</a:t>
            </a:r>
          </a:p>
          <a:p>
            <a:endParaRPr lang="en-US" dirty="0"/>
          </a:p>
        </p:txBody>
      </p:sp>
      <p:sp>
        <p:nvSpPr>
          <p:cNvPr id="6" name="TextBox 5">
            <a:extLst>
              <a:ext uri="{FF2B5EF4-FFF2-40B4-BE49-F238E27FC236}">
                <a16:creationId xmlns:a16="http://schemas.microsoft.com/office/drawing/2014/main" id="{097DE4B6-3E3D-6B48-B6F6-B0D7DCFB198D}"/>
              </a:ext>
            </a:extLst>
          </p:cNvPr>
          <p:cNvSpPr txBox="1"/>
          <p:nvPr/>
        </p:nvSpPr>
        <p:spPr>
          <a:xfrm>
            <a:off x="367308" y="1368977"/>
            <a:ext cx="8686800" cy="861774"/>
          </a:xfrm>
          <a:prstGeom prst="rect">
            <a:avLst/>
          </a:prstGeom>
          <a:noFill/>
        </p:spPr>
        <p:txBody>
          <a:bodyPr wrap="square" rtlCol="0">
            <a:spAutoFit/>
          </a:bodyPr>
          <a:lstStyle/>
          <a:p>
            <a:r>
              <a:rPr lang="en-US" sz="3000" cap="all" dirty="0">
                <a:latin typeface="Calibri" panose="020F0502020204030204" pitchFamily="34" charset="0"/>
                <a:ea typeface="MS PGothic" panose="020B0600070205080204" pitchFamily="34" charset="-128"/>
                <a:cs typeface="Calibri" panose="020F0502020204030204" pitchFamily="34" charset="0"/>
              </a:rPr>
              <a:t>A VIRAL DISEASE </a:t>
            </a:r>
            <a:r>
              <a:rPr lang="en-US" sz="3000" cap="all" dirty="0">
                <a:solidFill>
                  <a:schemeClr val="accent1">
                    <a:lumMod val="75000"/>
                  </a:schemeClr>
                </a:solidFill>
                <a:latin typeface="Calibri" panose="020F0502020204030204" pitchFamily="34" charset="0"/>
                <a:ea typeface="MS PGothic" panose="020B0600070205080204" pitchFamily="34" charset="-128"/>
                <a:cs typeface="Calibri" panose="020F0502020204030204" pitchFamily="34" charset="0"/>
              </a:rPr>
              <a:t>IMPACTING ONLY PIGS, </a:t>
            </a:r>
            <a:r>
              <a:rPr lang="en-US" sz="3200" b="1" cap="all" dirty="0">
                <a:solidFill>
                  <a:schemeClr val="accent1">
                    <a:lumMod val="75000"/>
                  </a:schemeClr>
                </a:solidFill>
                <a:latin typeface="Calibri" panose="020F0502020204030204" pitchFamily="34" charset="0"/>
                <a:ea typeface="MS PGothic" panose="020B0600070205080204" pitchFamily="34" charset="-128"/>
                <a:cs typeface="Calibri" panose="020F0502020204030204" pitchFamily="34" charset="0"/>
              </a:rPr>
              <a:t>NOT PEOPLE</a:t>
            </a:r>
            <a:endParaRPr lang="en-US" sz="3200" b="1" i="1" dirty="0">
              <a:solidFill>
                <a:schemeClr val="accent1">
                  <a:lumMod val="75000"/>
                </a:schemeClr>
              </a:solidFill>
              <a:latin typeface="Calibri" panose="020F0502020204030204" pitchFamily="34" charset="0"/>
              <a:cs typeface="Calibri" panose="020F0502020204030204" pitchFamily="34" charset="0"/>
            </a:endParaRPr>
          </a:p>
          <a:p>
            <a:endParaRPr lang="en-US" dirty="0"/>
          </a:p>
        </p:txBody>
      </p:sp>
      <p:pic>
        <p:nvPicPr>
          <p:cNvPr id="11" name="Picture 10" descr="A group of people looking at the camera&#10;&#10;Description automatically generated">
            <a:extLst>
              <a:ext uri="{FF2B5EF4-FFF2-40B4-BE49-F238E27FC236}">
                <a16:creationId xmlns:a16="http://schemas.microsoft.com/office/drawing/2014/main" id="{CE0B9B52-02E2-B445-ADF6-A587640F5CD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33478" y="2355944"/>
            <a:ext cx="3510449" cy="2646900"/>
          </a:xfrm>
          <a:prstGeom prst="rect">
            <a:avLst/>
          </a:prstGeom>
        </p:spPr>
      </p:pic>
      <p:sp>
        <p:nvSpPr>
          <p:cNvPr id="3" name="TextBox 2">
            <a:extLst>
              <a:ext uri="{FF2B5EF4-FFF2-40B4-BE49-F238E27FC236}">
                <a16:creationId xmlns:a16="http://schemas.microsoft.com/office/drawing/2014/main" id="{A30FEA54-E96D-4549-B66B-B87697BC7F59}"/>
              </a:ext>
            </a:extLst>
          </p:cNvPr>
          <p:cNvSpPr txBox="1"/>
          <p:nvPr/>
        </p:nvSpPr>
        <p:spPr>
          <a:xfrm>
            <a:off x="199731" y="6022311"/>
            <a:ext cx="8744537" cy="400110"/>
          </a:xfrm>
          <a:prstGeom prst="rect">
            <a:avLst/>
          </a:prstGeom>
          <a:solidFill>
            <a:schemeClr val="accent2"/>
          </a:solidFill>
        </p:spPr>
        <p:txBody>
          <a:bodyPr wrap="square" rtlCol="0">
            <a:spAutoFit/>
          </a:bodyPr>
          <a:lstStyle/>
          <a:p>
            <a:r>
              <a:rPr lang="en-US" sz="2000" dirty="0">
                <a:solidFill>
                  <a:schemeClr val="bg1"/>
                </a:solidFill>
                <a:latin typeface="Calibri" panose="020F0502020204030204" pitchFamily="34" charset="0"/>
                <a:cs typeface="Calibri" panose="020F0502020204030204" pitchFamily="34" charset="0"/>
              </a:rPr>
              <a:t>PIGS OR PORK ARE NOT ALLOWED IN U.S. FROM COUNTRIES WITH REPORTED ASF. </a:t>
            </a:r>
          </a:p>
        </p:txBody>
      </p:sp>
    </p:spTree>
    <p:extLst>
      <p:ext uri="{BB962C8B-B14F-4D97-AF65-F5344CB8AC3E}">
        <p14:creationId xmlns:p14="http://schemas.microsoft.com/office/powerpoint/2010/main" val="451377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85EA4341-02EA-574A-A16E-0A15EC8458E1}"/>
              </a:ext>
            </a:extLst>
          </p:cNvPr>
          <p:cNvSpPr txBox="1">
            <a:spLocks/>
          </p:cNvSpPr>
          <p:nvPr/>
        </p:nvSpPr>
        <p:spPr bwMode="auto">
          <a:xfrm>
            <a:off x="1" y="276987"/>
            <a:ext cx="9144000" cy="2351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defTabSz="456010" rtl="0" eaLnBrk="1" fontAlgn="base" hangingPunct="1">
              <a:spcBef>
                <a:spcPct val="0"/>
              </a:spcBef>
              <a:spcAft>
                <a:spcPct val="0"/>
              </a:spcAft>
              <a:defRPr sz="3300" b="0" i="0" kern="1200">
                <a:solidFill>
                  <a:srgbClr val="4D671B"/>
                </a:solidFill>
                <a:latin typeface="Calibri Light" panose="020F0302020204030204" pitchFamily="34" charset="0"/>
                <a:ea typeface="Calibri Light" panose="020F0302020204030204" pitchFamily="34" charset="0"/>
                <a:cs typeface="Calibri Light" panose="020F0302020204030204" pitchFamily="34" charset="0"/>
              </a:defRPr>
            </a:lvl1pPr>
            <a:lvl2pPr algn="l" defTabSz="456010" rtl="0" eaLnBrk="1" fontAlgn="base" hangingPunct="1">
              <a:spcBef>
                <a:spcPct val="0"/>
              </a:spcBef>
              <a:spcAft>
                <a:spcPct val="0"/>
              </a:spcAft>
              <a:defRPr sz="3000" b="1">
                <a:solidFill>
                  <a:srgbClr val="4D671B"/>
                </a:solidFill>
                <a:latin typeface="Calibri" panose="020F0502020204030204" pitchFamily="34" charset="0"/>
                <a:ea typeface="Calibri" panose="020F0502020204030204" pitchFamily="34" charset="0"/>
                <a:cs typeface="Calibri" panose="020F0502020204030204" pitchFamily="34" charset="0"/>
              </a:defRPr>
            </a:lvl2pPr>
            <a:lvl3pPr algn="l" defTabSz="456010" rtl="0" eaLnBrk="1" fontAlgn="base" hangingPunct="1">
              <a:spcBef>
                <a:spcPct val="0"/>
              </a:spcBef>
              <a:spcAft>
                <a:spcPct val="0"/>
              </a:spcAft>
              <a:defRPr sz="3000" b="1">
                <a:solidFill>
                  <a:srgbClr val="4D671B"/>
                </a:solidFill>
                <a:latin typeface="Calibri" panose="020F0502020204030204" pitchFamily="34" charset="0"/>
                <a:ea typeface="Calibri" panose="020F0502020204030204" pitchFamily="34" charset="0"/>
                <a:cs typeface="Calibri" panose="020F0502020204030204" pitchFamily="34" charset="0"/>
              </a:defRPr>
            </a:lvl3pPr>
            <a:lvl4pPr algn="l" defTabSz="456010" rtl="0" eaLnBrk="1" fontAlgn="base" hangingPunct="1">
              <a:spcBef>
                <a:spcPct val="0"/>
              </a:spcBef>
              <a:spcAft>
                <a:spcPct val="0"/>
              </a:spcAft>
              <a:defRPr sz="3000" b="1">
                <a:solidFill>
                  <a:srgbClr val="4D671B"/>
                </a:solidFill>
                <a:latin typeface="Calibri" panose="020F0502020204030204" pitchFamily="34" charset="0"/>
                <a:ea typeface="Calibri" panose="020F0502020204030204" pitchFamily="34" charset="0"/>
                <a:cs typeface="Calibri" panose="020F0502020204030204" pitchFamily="34" charset="0"/>
              </a:defRPr>
            </a:lvl4pPr>
            <a:lvl5pPr algn="l" defTabSz="456010" rtl="0" eaLnBrk="1" fontAlgn="base" hangingPunct="1">
              <a:spcBef>
                <a:spcPct val="0"/>
              </a:spcBef>
              <a:spcAft>
                <a:spcPct val="0"/>
              </a:spcAft>
              <a:defRPr sz="3000" b="1">
                <a:solidFill>
                  <a:srgbClr val="4D671B"/>
                </a:solidFill>
                <a:latin typeface="Calibri" panose="020F0502020204030204" pitchFamily="34" charset="0"/>
                <a:ea typeface="Calibri" panose="020F0502020204030204" pitchFamily="34" charset="0"/>
                <a:cs typeface="Calibri" panose="020F0502020204030204" pitchFamily="34" charset="0"/>
              </a:defRPr>
            </a:lvl5pPr>
            <a:lvl6pPr marL="457189" algn="l" defTabSz="457189" rtl="0" eaLnBrk="1" fontAlgn="base" hangingPunct="1">
              <a:spcBef>
                <a:spcPct val="0"/>
              </a:spcBef>
              <a:spcAft>
                <a:spcPct val="0"/>
              </a:spcAft>
              <a:defRPr sz="4400" b="1">
                <a:solidFill>
                  <a:srgbClr val="36471D"/>
                </a:solidFill>
                <a:latin typeface="Calibri" panose="020F0502020204030204" pitchFamily="34" charset="0"/>
                <a:ea typeface="Calibri" panose="020F0502020204030204" pitchFamily="34" charset="0"/>
                <a:cs typeface="Calibri" panose="020F0502020204030204" pitchFamily="34" charset="0"/>
              </a:defRPr>
            </a:lvl6pPr>
            <a:lvl7pPr marL="914378" algn="l" defTabSz="457189" rtl="0" eaLnBrk="1" fontAlgn="base" hangingPunct="1">
              <a:spcBef>
                <a:spcPct val="0"/>
              </a:spcBef>
              <a:spcAft>
                <a:spcPct val="0"/>
              </a:spcAft>
              <a:defRPr sz="4400" b="1">
                <a:solidFill>
                  <a:srgbClr val="36471D"/>
                </a:solidFill>
                <a:latin typeface="Calibri" panose="020F0502020204030204" pitchFamily="34" charset="0"/>
                <a:ea typeface="Calibri" panose="020F0502020204030204" pitchFamily="34" charset="0"/>
                <a:cs typeface="Calibri" panose="020F0502020204030204" pitchFamily="34" charset="0"/>
              </a:defRPr>
            </a:lvl7pPr>
            <a:lvl8pPr marL="1371566" algn="l" defTabSz="457189" rtl="0" eaLnBrk="1" fontAlgn="base" hangingPunct="1">
              <a:spcBef>
                <a:spcPct val="0"/>
              </a:spcBef>
              <a:spcAft>
                <a:spcPct val="0"/>
              </a:spcAft>
              <a:defRPr sz="4400" b="1">
                <a:solidFill>
                  <a:srgbClr val="36471D"/>
                </a:solidFill>
                <a:latin typeface="Calibri" panose="020F0502020204030204" pitchFamily="34" charset="0"/>
                <a:ea typeface="Calibri" panose="020F0502020204030204" pitchFamily="34" charset="0"/>
                <a:cs typeface="Calibri" panose="020F0502020204030204" pitchFamily="34" charset="0"/>
              </a:defRPr>
            </a:lvl8pPr>
            <a:lvl9pPr marL="1828754" algn="l" defTabSz="457189" rtl="0" eaLnBrk="1" fontAlgn="base" hangingPunct="1">
              <a:spcBef>
                <a:spcPct val="0"/>
              </a:spcBef>
              <a:spcAft>
                <a:spcPct val="0"/>
              </a:spcAft>
              <a:defRPr sz="4400" b="1">
                <a:solidFill>
                  <a:srgbClr val="36471D"/>
                </a:solidFill>
                <a:latin typeface="Calibri" panose="020F0502020204030204" pitchFamily="34" charset="0"/>
                <a:ea typeface="Calibri" panose="020F0502020204030204" pitchFamily="34" charset="0"/>
                <a:cs typeface="Calibri" panose="020F0502020204030204" pitchFamily="34" charset="0"/>
              </a:defRPr>
            </a:lvl9pPr>
          </a:lstStyle>
          <a:p>
            <a:r>
              <a:rPr lang="en-US" sz="4400" b="1"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Healthy Pigs = Safe Food</a:t>
            </a:r>
          </a:p>
        </p:txBody>
      </p:sp>
      <p:pic>
        <p:nvPicPr>
          <p:cNvPr id="4" name="Picture 3">
            <a:extLst>
              <a:ext uri="{FF2B5EF4-FFF2-40B4-BE49-F238E27FC236}">
                <a16:creationId xmlns:a16="http://schemas.microsoft.com/office/drawing/2014/main" id="{604B3C04-04D9-AD4A-8D48-C069CB1DF4B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9528"/>
          <a:stretch/>
        </p:blipFill>
        <p:spPr>
          <a:xfrm>
            <a:off x="-5582" y="-829260"/>
            <a:ext cx="9144000" cy="7687260"/>
          </a:xfrm>
          <a:prstGeom prst="rect">
            <a:avLst/>
          </a:prstGeom>
        </p:spPr>
      </p:pic>
      <p:sp>
        <p:nvSpPr>
          <p:cNvPr id="2" name="Rectangle 1">
            <a:extLst>
              <a:ext uri="{FF2B5EF4-FFF2-40B4-BE49-F238E27FC236}">
                <a16:creationId xmlns:a16="http://schemas.microsoft.com/office/drawing/2014/main" id="{C1083FED-C220-B549-A470-234AF3BA7459}"/>
              </a:ext>
            </a:extLst>
          </p:cNvPr>
          <p:cNvSpPr/>
          <p:nvPr/>
        </p:nvSpPr>
        <p:spPr>
          <a:xfrm>
            <a:off x="117087" y="5707630"/>
            <a:ext cx="8731405" cy="707886"/>
          </a:xfrm>
          <a:prstGeom prst="rect">
            <a:avLst/>
          </a:prstGeom>
        </p:spPr>
        <p:txBody>
          <a:bodyPr wrap="square">
            <a:spAutoFit/>
          </a:bodyPr>
          <a:lstStyle/>
          <a:p>
            <a:r>
              <a:rPr lang="en-US" sz="4000" b="1"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Pig Farming &amp; Continuous Improvement</a:t>
            </a:r>
          </a:p>
        </p:txBody>
      </p:sp>
    </p:spTree>
    <p:extLst>
      <p:ext uri="{BB962C8B-B14F-4D97-AF65-F5344CB8AC3E}">
        <p14:creationId xmlns:p14="http://schemas.microsoft.com/office/powerpoint/2010/main" val="1464357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2"/>
          <p:cNvSpPr>
            <a:spLocks noGrp="1"/>
          </p:cNvSpPr>
          <p:nvPr>
            <p:ph type="title"/>
          </p:nvPr>
        </p:nvSpPr>
        <p:spPr>
          <a:xfrm>
            <a:off x="0" y="195891"/>
            <a:ext cx="9144000" cy="939800"/>
          </a:xfrm>
        </p:spPr>
        <p:txBody>
          <a:bodyPr/>
          <a:lstStyle/>
          <a:p>
            <a:r>
              <a:rPr lang="en-US" dirty="0"/>
              <a:t>Pig Farming &amp; Continuous Improvement</a:t>
            </a:r>
          </a:p>
        </p:txBody>
      </p:sp>
      <p:sp>
        <p:nvSpPr>
          <p:cNvPr id="9" name="TextBox 8">
            <a:extLst>
              <a:ext uri="{FF2B5EF4-FFF2-40B4-BE49-F238E27FC236}">
                <a16:creationId xmlns:a16="http://schemas.microsoft.com/office/drawing/2014/main" id="{2796D432-39F9-D444-AC5F-5C407A003472}"/>
              </a:ext>
            </a:extLst>
          </p:cNvPr>
          <p:cNvSpPr txBox="1"/>
          <p:nvPr/>
        </p:nvSpPr>
        <p:spPr>
          <a:xfrm>
            <a:off x="7061003" y="3993947"/>
            <a:ext cx="1514588" cy="384721"/>
          </a:xfrm>
          <a:prstGeom prst="rect">
            <a:avLst/>
          </a:prstGeom>
          <a:noFill/>
          <a:ln>
            <a:solidFill>
              <a:schemeClr val="accent1"/>
            </a:solidFill>
          </a:ln>
        </p:spPr>
        <p:txBody>
          <a:bodyPr wrap="square" rtlCol="0">
            <a:spAutoFit/>
          </a:bodyPr>
          <a:lstStyle/>
          <a:p>
            <a:r>
              <a:rPr lang="en-US" sz="1900" dirty="0">
                <a:latin typeface="Calibri" panose="020F0502020204030204" pitchFamily="34" charset="0"/>
                <a:cs typeface="Calibri" panose="020F0502020204030204" pitchFamily="34" charset="0"/>
              </a:rPr>
              <a:t>Today: 5 Pigs</a:t>
            </a:r>
          </a:p>
        </p:txBody>
      </p:sp>
      <p:sp>
        <p:nvSpPr>
          <p:cNvPr id="10" name="TextBox 9">
            <a:extLst>
              <a:ext uri="{FF2B5EF4-FFF2-40B4-BE49-F238E27FC236}">
                <a16:creationId xmlns:a16="http://schemas.microsoft.com/office/drawing/2014/main" id="{E79BDDF3-7B30-FA47-A9C5-61338F4FF646}"/>
              </a:ext>
            </a:extLst>
          </p:cNvPr>
          <p:cNvSpPr txBox="1"/>
          <p:nvPr/>
        </p:nvSpPr>
        <p:spPr>
          <a:xfrm>
            <a:off x="539173" y="5278494"/>
            <a:ext cx="1458177" cy="384721"/>
          </a:xfrm>
          <a:prstGeom prst="rect">
            <a:avLst/>
          </a:prstGeom>
          <a:noFill/>
          <a:ln>
            <a:solidFill>
              <a:schemeClr val="accent1"/>
            </a:solidFill>
          </a:ln>
        </p:spPr>
        <p:txBody>
          <a:bodyPr wrap="square" rtlCol="0">
            <a:spAutoFit/>
          </a:bodyPr>
          <a:lstStyle/>
          <a:p>
            <a:r>
              <a:rPr lang="en-US" sz="1900" dirty="0">
                <a:latin typeface="Calibri" panose="020F0502020204030204" pitchFamily="34" charset="0"/>
                <a:cs typeface="Calibri" panose="020F0502020204030204" pitchFamily="34" charset="0"/>
              </a:rPr>
              <a:t>1959: 8 Pigs</a:t>
            </a:r>
          </a:p>
        </p:txBody>
      </p:sp>
      <p:pic>
        <p:nvPicPr>
          <p:cNvPr id="8" name="Picture 7">
            <a:extLst>
              <a:ext uri="{FF2B5EF4-FFF2-40B4-BE49-F238E27FC236}">
                <a16:creationId xmlns:a16="http://schemas.microsoft.com/office/drawing/2014/main" id="{6589FF2A-BFED-C34F-8F5C-922CA823F8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96065" y="1166583"/>
            <a:ext cx="4122303" cy="4576381"/>
          </a:xfrm>
          <a:prstGeom prst="rect">
            <a:avLst/>
          </a:prstGeom>
        </p:spPr>
      </p:pic>
      <p:pic>
        <p:nvPicPr>
          <p:cNvPr id="13" name="Picture 12" descr="A close up of a logo&#10;&#10;Description automatically generated">
            <a:extLst>
              <a:ext uri="{FF2B5EF4-FFF2-40B4-BE49-F238E27FC236}">
                <a16:creationId xmlns:a16="http://schemas.microsoft.com/office/drawing/2014/main" id="{4DEBEFB9-304F-FE49-8369-B3F6828BACB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9172" y="1311296"/>
            <a:ext cx="1458178" cy="3967198"/>
          </a:xfrm>
          <a:prstGeom prst="rect">
            <a:avLst/>
          </a:prstGeom>
        </p:spPr>
      </p:pic>
      <p:pic>
        <p:nvPicPr>
          <p:cNvPr id="15" name="Picture 14" descr="A close up of an animal&#10;&#10;Description automatically generated">
            <a:extLst>
              <a:ext uri="{FF2B5EF4-FFF2-40B4-BE49-F238E27FC236}">
                <a16:creationId xmlns:a16="http://schemas.microsoft.com/office/drawing/2014/main" id="{D648AC9C-332E-7942-8B5C-1D526BFFE4A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61003" y="1282573"/>
            <a:ext cx="1514588" cy="2707424"/>
          </a:xfrm>
          <a:prstGeom prst="rect">
            <a:avLst/>
          </a:prstGeom>
        </p:spPr>
      </p:pic>
      <p:sp>
        <p:nvSpPr>
          <p:cNvPr id="4" name="TextBox 3">
            <a:extLst>
              <a:ext uri="{FF2B5EF4-FFF2-40B4-BE49-F238E27FC236}">
                <a16:creationId xmlns:a16="http://schemas.microsoft.com/office/drawing/2014/main" id="{7279A247-1D2B-1C40-9154-A461C01890A1}"/>
              </a:ext>
            </a:extLst>
          </p:cNvPr>
          <p:cNvSpPr txBox="1"/>
          <p:nvPr/>
        </p:nvSpPr>
        <p:spPr>
          <a:xfrm>
            <a:off x="358347" y="5835684"/>
            <a:ext cx="8526162" cy="954107"/>
          </a:xfrm>
          <a:prstGeom prst="rect">
            <a:avLst/>
          </a:prstGeom>
          <a:noFill/>
        </p:spPr>
        <p:txBody>
          <a:bodyPr wrap="square" rtlCol="0">
            <a:spAutoFit/>
          </a:bodyPr>
          <a:lstStyle/>
          <a:p>
            <a:r>
              <a:rPr lang="en-US" sz="2400" dirty="0"/>
              <a:t>  </a:t>
            </a:r>
            <a:r>
              <a:rPr lang="en-US" sz="2800" dirty="0">
                <a:latin typeface="Calibri" panose="020F0502020204030204" pitchFamily="34" charset="0"/>
                <a:cs typeface="Calibri" panose="020F0502020204030204" pitchFamily="34" charset="0"/>
              </a:rPr>
              <a:t>Fewer Pigs Today Provide Same Amount of Healthy Pork </a:t>
            </a:r>
          </a:p>
          <a:p>
            <a:pPr algn="ctr"/>
            <a:r>
              <a:rPr lang="en-US"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(Per 1000 lbs. of pork produced.)</a:t>
            </a:r>
          </a:p>
        </p:txBody>
      </p:sp>
    </p:spTree>
    <p:extLst>
      <p:ext uri="{BB962C8B-B14F-4D97-AF65-F5344CB8AC3E}">
        <p14:creationId xmlns:p14="http://schemas.microsoft.com/office/powerpoint/2010/main" val="3956657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0" y="186266"/>
            <a:ext cx="9144000" cy="939800"/>
          </a:xfrm>
        </p:spPr>
        <p:txBody>
          <a:bodyPr/>
          <a:lstStyle/>
          <a:p>
            <a:r>
              <a:rPr lang="en-US" dirty="0"/>
              <a:t>Pig Farming &amp; Continuous Improvement</a:t>
            </a:r>
            <a:endParaRPr lang="en-US" dirty="0">
              <a:ea typeface="MS PGothic" charset="0"/>
            </a:endParaRPr>
          </a:p>
        </p:txBody>
      </p:sp>
      <p:sp>
        <p:nvSpPr>
          <p:cNvPr id="16386" name="Content Placeholder 2"/>
          <p:cNvSpPr>
            <a:spLocks noGrp="1"/>
          </p:cNvSpPr>
          <p:nvPr>
            <p:ph sz="half" idx="4294967295"/>
          </p:nvPr>
        </p:nvSpPr>
        <p:spPr>
          <a:xfrm>
            <a:off x="1184987" y="1500512"/>
            <a:ext cx="6102220" cy="869464"/>
          </a:xfrm>
        </p:spPr>
        <p:txBody>
          <a:bodyPr/>
          <a:lstStyle/>
          <a:p>
            <a:pPr marL="0" indent="0" algn="ctr" eaLnBrk="1" hangingPunct="1">
              <a:buFont typeface="Arial" charset="0"/>
              <a:buNone/>
            </a:pPr>
            <a:r>
              <a:rPr lang="en-US" sz="2800" dirty="0">
                <a:latin typeface="Calibri" panose="020F0502020204030204" pitchFamily="34" charset="0"/>
                <a:ea typeface="MS PGothic" charset="0"/>
                <a:cs typeface="Calibri" panose="020F0502020204030204" pitchFamily="34" charset="0"/>
              </a:rPr>
              <a:t>Pigs are 75% leaner than in the 1950s</a:t>
            </a:r>
            <a:r>
              <a:rPr lang="en-US" sz="2400" dirty="0">
                <a:latin typeface="Calibri" panose="020F0502020204030204" pitchFamily="34" charset="0"/>
                <a:ea typeface="MS PGothic" charset="0"/>
                <a:cs typeface="Calibri" panose="020F0502020204030204" pitchFamily="34" charset="0"/>
              </a:rPr>
              <a:t>.</a:t>
            </a:r>
          </a:p>
          <a:p>
            <a:pPr marL="0" indent="0" algn="ctr" eaLnBrk="1" hangingPunct="1">
              <a:buFont typeface="Arial" charset="0"/>
              <a:buNone/>
            </a:pPr>
            <a:endParaRPr lang="en-US" sz="2400" dirty="0">
              <a:latin typeface="Calibri" panose="020F0502020204030204" pitchFamily="34" charset="0"/>
              <a:ea typeface="MS PGothic" charset="0"/>
              <a:cs typeface="Calibri" panose="020F0502020204030204" pitchFamily="34" charset="0"/>
            </a:endParaRPr>
          </a:p>
        </p:txBody>
      </p:sp>
      <p:sp>
        <p:nvSpPr>
          <p:cNvPr id="16388" name="TextBox 1"/>
          <p:cNvSpPr txBox="1">
            <a:spLocks noChangeArrowheads="1"/>
          </p:cNvSpPr>
          <p:nvPr/>
        </p:nvSpPr>
        <p:spPr bwMode="auto">
          <a:xfrm>
            <a:off x="1939063" y="2448478"/>
            <a:ext cx="117532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r>
              <a:rPr lang="en-US" sz="2000" dirty="0">
                <a:solidFill>
                  <a:srgbClr val="37471E"/>
                </a:solidFill>
              </a:rPr>
              <a:t>1950s Pig</a:t>
            </a:r>
          </a:p>
        </p:txBody>
      </p:sp>
      <p:sp>
        <p:nvSpPr>
          <p:cNvPr id="16389" name="TextBox 6"/>
          <p:cNvSpPr txBox="1">
            <a:spLocks noChangeArrowheads="1"/>
          </p:cNvSpPr>
          <p:nvPr/>
        </p:nvSpPr>
        <p:spPr bwMode="auto">
          <a:xfrm>
            <a:off x="5855097" y="2452460"/>
            <a:ext cx="1317861"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r>
              <a:rPr lang="en-US" sz="2000" dirty="0">
                <a:solidFill>
                  <a:srgbClr val="37471E"/>
                </a:solidFill>
              </a:rPr>
              <a:t>Today’s Pig</a:t>
            </a:r>
          </a:p>
        </p:txBody>
      </p:sp>
      <p:pic>
        <p:nvPicPr>
          <p:cNvPr id="16390" name="Picture 1" descr="Ernie_Reco Pig Image Update_HBarrow_026.jpg"/>
          <p:cNvPicPr>
            <a:picLocks noChangeAspect="1"/>
          </p:cNvPicPr>
          <p:nvPr/>
        </p:nvPicPr>
        <p:blipFill>
          <a:blip r:embed="rId3" cstate="screen">
            <a:extLst>
              <a:ext uri="{BEBA8EAE-BF5A-486C-A8C5-ECC9F3942E4B}">
                <a14:imgProps xmlns:a14="http://schemas.microsoft.com/office/drawing/2010/main">
                  <a14:imgLayer r:embed="rId4">
                    <a14:imgEffect>
                      <a14:backgroundRemoval t="9315" b="93151" l="6740" r="90164">
                        <a14:foregroundMark x1="7722" y1="37639" x2="6740" y2="38082"/>
                        <a14:foregroundMark x1="8561" y1="37260" x2="8424" y2="37322"/>
                        <a14:foregroundMark x1="90164" y1="46849" x2="90164" y2="46849"/>
                        <a14:foregroundMark x1="86521" y1="93151" x2="86521" y2="93151"/>
                        <a14:backgroundMark x1="7104" y1="37534" x2="7104" y2="37534"/>
                        <a14:backgroundMark x1="7468" y1="37260" x2="7468" y2="37260"/>
                        <a14:backgroundMark x1="7468" y1="37534" x2="7468" y2="37534"/>
                        <a14:backgroundMark x1="7650" y1="37260" x2="7650" y2="37260"/>
                        <a14:backgroundMark x1="7650" y1="36986" x2="7650" y2="36986"/>
                        <a14:backgroundMark x1="7650" y1="37260" x2="7650" y2="37260"/>
                        <a14:backgroundMark x1="8197" y1="36986" x2="7650" y2="37534"/>
                      </a14:backgroundRemoval>
                    </a14:imgEffect>
                  </a14:imgLayer>
                </a14:imgProps>
              </a:ext>
              <a:ext uri="{28A0092B-C50C-407E-A947-70E740481C1C}">
                <a14:useLocalDpi xmlns:a14="http://schemas.microsoft.com/office/drawing/2010/main"/>
              </a:ext>
            </a:extLst>
          </a:blip>
          <a:srcRect/>
          <a:stretch>
            <a:fillRect/>
          </a:stretch>
        </p:blipFill>
        <p:spPr bwMode="auto">
          <a:xfrm>
            <a:off x="4674864" y="2973452"/>
            <a:ext cx="3755082" cy="2498629"/>
          </a:xfrm>
          <a:prstGeom prst="rect">
            <a:avLst/>
          </a:prstGeom>
          <a:noFill/>
          <a:ln w="9525">
            <a:no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3" name="Picture 2">
            <a:extLst>
              <a:ext uri="{FF2B5EF4-FFF2-40B4-BE49-F238E27FC236}">
                <a16:creationId xmlns:a16="http://schemas.microsoft.com/office/drawing/2014/main" id="{E14C2DDC-04FA-6A46-B0DE-972A39ACC6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84987" y="2952457"/>
            <a:ext cx="2700986" cy="3161985"/>
          </a:xfrm>
          <a:prstGeom prst="rect">
            <a:avLst/>
          </a:prstGeom>
          <a:ln w="9525">
            <a:noFill/>
          </a:ln>
        </p:spPr>
      </p:pic>
      <p:cxnSp>
        <p:nvCxnSpPr>
          <p:cNvPr id="9" name="Straight Connector 8">
            <a:extLst>
              <a:ext uri="{FF2B5EF4-FFF2-40B4-BE49-F238E27FC236}">
                <a16:creationId xmlns:a16="http://schemas.microsoft.com/office/drawing/2014/main" id="{26A27854-833B-0149-A5B1-11EF1B3463C6}"/>
              </a:ext>
            </a:extLst>
          </p:cNvPr>
          <p:cNvCxnSpPr>
            <a:cxnSpLocks/>
          </p:cNvCxnSpPr>
          <p:nvPr/>
        </p:nvCxnSpPr>
        <p:spPr>
          <a:xfrm flipV="1">
            <a:off x="4278087" y="2407297"/>
            <a:ext cx="0" cy="4012164"/>
          </a:xfrm>
          <a:prstGeom prst="line">
            <a:avLst/>
          </a:prstGeom>
          <a:ln w="38100" cap="rnd">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0142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23"/>
          <p:cNvSpPr txBox="1">
            <a:spLocks noChangeArrowheads="1"/>
          </p:cNvSpPr>
          <p:nvPr/>
        </p:nvSpPr>
        <p:spPr bwMode="auto">
          <a:xfrm>
            <a:off x="185831" y="4378071"/>
            <a:ext cx="2338939"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r>
              <a:rPr lang="en-US" sz="2000" dirty="0">
                <a:latin typeface="Calibri" panose="020F0502020204030204" pitchFamily="34" charset="0"/>
                <a:cs typeface="Calibri" panose="020F0502020204030204" pitchFamily="34" charset="0"/>
              </a:rPr>
              <a:t>Breeding/Gestation</a:t>
            </a:r>
          </a:p>
          <a:p>
            <a:pPr algn="ctr" eaLnBrk="1" hangingPunct="1"/>
            <a:endParaRPr lang="en-US" sz="2000" dirty="0">
              <a:latin typeface="Calibri" panose="020F0502020204030204" pitchFamily="34" charset="0"/>
              <a:cs typeface="Calibri" panose="020F0502020204030204" pitchFamily="34" charset="0"/>
            </a:endParaRPr>
          </a:p>
          <a:p>
            <a:pPr algn="ctr" eaLnBrk="1" hangingPunct="1"/>
            <a:endParaRPr lang="en-US" sz="2000" dirty="0">
              <a:latin typeface="Calibri" panose="020F0502020204030204" pitchFamily="34" charset="0"/>
              <a:cs typeface="Calibri" panose="020F0502020204030204" pitchFamily="34" charset="0"/>
            </a:endParaRPr>
          </a:p>
        </p:txBody>
      </p:sp>
      <p:grpSp>
        <p:nvGrpSpPr>
          <p:cNvPr id="44034" name="Group 24"/>
          <p:cNvGrpSpPr>
            <a:grpSpLocks/>
          </p:cNvGrpSpPr>
          <p:nvPr/>
        </p:nvGrpSpPr>
        <p:grpSpPr bwMode="auto">
          <a:xfrm>
            <a:off x="2637700" y="2263982"/>
            <a:ext cx="1752225" cy="3476504"/>
            <a:chOff x="1777" y="1224"/>
            <a:chExt cx="889" cy="1884"/>
          </a:xfrm>
        </p:grpSpPr>
        <p:pic>
          <p:nvPicPr>
            <p:cNvPr id="44046" name="Picture 25" descr="Farrowi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40" y="1224"/>
              <a:ext cx="826" cy="11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047" name="Text Box 26"/>
            <p:cNvSpPr txBox="1">
              <a:spLocks noChangeArrowheads="1"/>
            </p:cNvSpPr>
            <p:nvPr/>
          </p:nvSpPr>
          <p:spPr bwMode="auto">
            <a:xfrm>
              <a:off x="1777" y="2391"/>
              <a:ext cx="856" cy="7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r>
                <a:rPr lang="en-US" sz="2000" dirty="0">
                  <a:latin typeface="Calibri" panose="020F0502020204030204" pitchFamily="34" charset="0"/>
                  <a:cs typeface="Calibri" panose="020F0502020204030204" pitchFamily="34" charset="0"/>
                </a:rPr>
                <a:t>Farrowing</a:t>
              </a:r>
            </a:p>
            <a:p>
              <a:pPr algn="ctr" eaLnBrk="1" hangingPunct="1"/>
              <a:endParaRPr lang="en-US" sz="2000" dirty="0">
                <a:latin typeface="Calibri" panose="020F0502020204030204" pitchFamily="34" charset="0"/>
                <a:cs typeface="Calibri" panose="020F0502020204030204" pitchFamily="34" charset="0"/>
              </a:endParaRPr>
            </a:p>
            <a:p>
              <a:pPr algn="ctr" eaLnBrk="1" hangingPunct="1"/>
              <a:endParaRPr lang="en-US" sz="2000" dirty="0">
                <a:latin typeface="Calibri" panose="020F0502020204030204" pitchFamily="34" charset="0"/>
                <a:cs typeface="Calibri" panose="020F0502020204030204" pitchFamily="34" charset="0"/>
              </a:endParaRPr>
            </a:p>
            <a:p>
              <a:pPr algn="ctr" eaLnBrk="1" hangingPunct="1"/>
              <a:endParaRPr lang="en-US" sz="2000" dirty="0">
                <a:latin typeface="Calibri" panose="020F0502020204030204" pitchFamily="34" charset="0"/>
                <a:cs typeface="Calibri" panose="020F0502020204030204" pitchFamily="34" charset="0"/>
              </a:endParaRPr>
            </a:p>
          </p:txBody>
        </p:sp>
      </p:grpSp>
      <p:grpSp>
        <p:nvGrpSpPr>
          <p:cNvPr id="44035" name="Group 27"/>
          <p:cNvGrpSpPr>
            <a:grpSpLocks/>
          </p:cNvGrpSpPr>
          <p:nvPr/>
        </p:nvGrpSpPr>
        <p:grpSpPr bwMode="auto">
          <a:xfrm>
            <a:off x="4912024" y="2203576"/>
            <a:ext cx="1601787" cy="3224358"/>
            <a:chOff x="3044" y="1271"/>
            <a:chExt cx="965" cy="1762"/>
          </a:xfrm>
        </p:grpSpPr>
        <p:pic>
          <p:nvPicPr>
            <p:cNvPr id="44044" name="Picture 28" descr="Nursery"/>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71" y="1271"/>
              <a:ext cx="938" cy="12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045" name="Text Box 29"/>
            <p:cNvSpPr txBox="1">
              <a:spLocks noChangeArrowheads="1"/>
            </p:cNvSpPr>
            <p:nvPr/>
          </p:nvSpPr>
          <p:spPr bwMode="auto">
            <a:xfrm>
              <a:off x="3044" y="2478"/>
              <a:ext cx="961" cy="5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r>
                <a:rPr lang="en-US" sz="2000" dirty="0">
                  <a:latin typeface="Calibri" panose="020F0502020204030204" pitchFamily="34" charset="0"/>
                  <a:cs typeface="Calibri" panose="020F0502020204030204" pitchFamily="34" charset="0"/>
                </a:rPr>
                <a:t>Nursery</a:t>
              </a:r>
            </a:p>
            <a:p>
              <a:pPr algn="ctr" eaLnBrk="1" hangingPunct="1"/>
              <a:endParaRPr lang="en-US" sz="2000" dirty="0">
                <a:latin typeface="Calibri" panose="020F0502020204030204" pitchFamily="34" charset="0"/>
                <a:cs typeface="Calibri" panose="020F0502020204030204" pitchFamily="34" charset="0"/>
              </a:endParaRPr>
            </a:p>
            <a:p>
              <a:pPr algn="ctr" eaLnBrk="1" hangingPunct="1"/>
              <a:endParaRPr lang="en-US" sz="2000" dirty="0">
                <a:latin typeface="Calibri" panose="020F0502020204030204" pitchFamily="34" charset="0"/>
                <a:cs typeface="Calibri" panose="020F0502020204030204" pitchFamily="34" charset="0"/>
              </a:endParaRPr>
            </a:p>
          </p:txBody>
        </p:sp>
      </p:grpSp>
      <p:sp>
        <p:nvSpPr>
          <p:cNvPr id="44036" name="Text Box 32"/>
          <p:cNvSpPr txBox="1">
            <a:spLocks noChangeArrowheads="1"/>
          </p:cNvSpPr>
          <p:nvPr/>
        </p:nvSpPr>
        <p:spPr bwMode="auto">
          <a:xfrm>
            <a:off x="6837902" y="4378071"/>
            <a:ext cx="2157983"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r>
              <a:rPr lang="en-US" sz="2000" dirty="0">
                <a:latin typeface="Calibri" panose="020F0502020204030204" pitchFamily="34" charset="0"/>
                <a:cs typeface="Calibri" panose="020F0502020204030204" pitchFamily="34" charset="0"/>
              </a:rPr>
              <a:t>Growing/Finishing</a:t>
            </a:r>
          </a:p>
          <a:p>
            <a:pPr algn="ctr" eaLnBrk="1" hangingPunct="1"/>
            <a:endParaRPr lang="en-US" sz="2000" dirty="0">
              <a:latin typeface="Calibri" panose="020F0502020204030204" pitchFamily="34" charset="0"/>
              <a:cs typeface="Calibri" panose="020F0502020204030204" pitchFamily="34" charset="0"/>
            </a:endParaRPr>
          </a:p>
          <a:p>
            <a:pPr algn="ctr" eaLnBrk="1" hangingPunct="1"/>
            <a:endParaRPr lang="en-US" sz="2000" dirty="0">
              <a:latin typeface="Calibri" panose="020F0502020204030204" pitchFamily="34" charset="0"/>
              <a:cs typeface="Calibri" panose="020F0502020204030204" pitchFamily="34" charset="0"/>
            </a:endParaRPr>
          </a:p>
        </p:txBody>
      </p:sp>
      <p:sp>
        <p:nvSpPr>
          <p:cNvPr id="35845" name="AutoShape 33"/>
          <p:cNvSpPr>
            <a:spLocks noChangeArrowheads="1"/>
          </p:cNvSpPr>
          <p:nvPr/>
        </p:nvSpPr>
        <p:spPr bwMode="auto">
          <a:xfrm>
            <a:off x="2304288" y="2999423"/>
            <a:ext cx="381000" cy="457200"/>
          </a:xfrm>
          <a:prstGeom prst="rightArrow">
            <a:avLst>
              <a:gd name="adj1" fmla="val 57639"/>
              <a:gd name="adj2" fmla="val 60000"/>
            </a:avLst>
          </a:prstGeom>
          <a:solidFill>
            <a:srgbClr val="A5CC3A"/>
          </a:solidFill>
          <a:ln>
            <a:noFill/>
          </a:ln>
          <a:effectLst>
            <a:outerShdw blurRad="50800" dist="38100" dir="2700000" algn="tl" rotWithShape="0">
              <a:prstClr val="black">
                <a:alpha val="40000"/>
              </a:prstClr>
            </a:outerShdw>
          </a:effectLst>
        </p:spPr>
        <p:txBody>
          <a:bodyPr wrap="none" anchor="ctr"/>
          <a:lstStyle/>
          <a:p>
            <a:pPr>
              <a:defRPr/>
            </a:pPr>
            <a:endParaRPr lang="en-US" dirty="0">
              <a:latin typeface="Calibri" panose="020F0502020204030204" pitchFamily="34" charset="0"/>
            </a:endParaRPr>
          </a:p>
        </p:txBody>
      </p:sp>
      <p:sp>
        <p:nvSpPr>
          <p:cNvPr id="35846" name="AutoShape 34"/>
          <p:cNvSpPr>
            <a:spLocks noChangeArrowheads="1"/>
          </p:cNvSpPr>
          <p:nvPr/>
        </p:nvSpPr>
        <p:spPr bwMode="auto">
          <a:xfrm>
            <a:off x="4495800" y="2999423"/>
            <a:ext cx="381000" cy="457200"/>
          </a:xfrm>
          <a:prstGeom prst="rightArrow">
            <a:avLst>
              <a:gd name="adj1" fmla="val 57639"/>
              <a:gd name="adj2" fmla="val 60000"/>
            </a:avLst>
          </a:prstGeom>
          <a:solidFill>
            <a:srgbClr val="A5CC3A"/>
          </a:solidFill>
          <a:ln>
            <a:noFill/>
          </a:ln>
          <a:effectLst>
            <a:outerShdw blurRad="50800" dist="38100" dir="2700000" algn="tl" rotWithShape="0">
              <a:prstClr val="black">
                <a:alpha val="40000"/>
              </a:prstClr>
            </a:outerShdw>
          </a:effectLst>
        </p:spPr>
        <p:txBody>
          <a:bodyPr wrap="none" anchor="ctr"/>
          <a:lstStyle/>
          <a:p>
            <a:pPr>
              <a:defRPr/>
            </a:pPr>
            <a:endParaRPr lang="en-US" dirty="0">
              <a:latin typeface="Calibri" panose="020F0502020204030204" pitchFamily="34" charset="0"/>
            </a:endParaRPr>
          </a:p>
        </p:txBody>
      </p:sp>
      <p:sp>
        <p:nvSpPr>
          <p:cNvPr id="35847" name="AutoShape 35"/>
          <p:cNvSpPr>
            <a:spLocks noChangeArrowheads="1"/>
          </p:cNvSpPr>
          <p:nvPr/>
        </p:nvSpPr>
        <p:spPr bwMode="auto">
          <a:xfrm>
            <a:off x="6620256" y="2999423"/>
            <a:ext cx="381000" cy="457200"/>
          </a:xfrm>
          <a:prstGeom prst="rightArrow">
            <a:avLst>
              <a:gd name="adj1" fmla="val 57639"/>
              <a:gd name="adj2" fmla="val 60000"/>
            </a:avLst>
          </a:prstGeom>
          <a:solidFill>
            <a:srgbClr val="A5CC3A"/>
          </a:solidFill>
          <a:ln>
            <a:noFill/>
          </a:ln>
          <a:effectLst>
            <a:outerShdw blurRad="50800" dist="38100" dir="2700000" algn="tl" rotWithShape="0">
              <a:prstClr val="black">
                <a:alpha val="40000"/>
              </a:prstClr>
            </a:outerShdw>
          </a:effectLst>
        </p:spPr>
        <p:txBody>
          <a:bodyPr wrap="none" anchor="ctr"/>
          <a:lstStyle/>
          <a:p>
            <a:pPr>
              <a:defRPr/>
            </a:pPr>
            <a:endParaRPr lang="en-US" dirty="0">
              <a:latin typeface="Calibri" panose="020F0502020204030204" pitchFamily="34" charset="0"/>
            </a:endParaRPr>
          </a:p>
        </p:txBody>
      </p:sp>
      <p:sp>
        <p:nvSpPr>
          <p:cNvPr id="44040" name="Title 1"/>
          <p:cNvSpPr>
            <a:spLocks noGrp="1"/>
          </p:cNvSpPr>
          <p:nvPr>
            <p:ph type="title"/>
          </p:nvPr>
        </p:nvSpPr>
        <p:spPr>
          <a:xfrm>
            <a:off x="0" y="186266"/>
            <a:ext cx="9144000" cy="939800"/>
          </a:xfrm>
        </p:spPr>
        <p:txBody>
          <a:bodyPr/>
          <a:lstStyle/>
          <a:p>
            <a:r>
              <a:rPr lang="en-US" dirty="0">
                <a:ea typeface="MS PGothic" charset="0"/>
              </a:rPr>
              <a:t>Pig Farming Phases</a:t>
            </a:r>
          </a:p>
        </p:txBody>
      </p:sp>
      <p:pic>
        <p:nvPicPr>
          <p:cNvPr id="44041" name="Picture 22" descr="Breedi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062026" y="2177796"/>
            <a:ext cx="1709737" cy="218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4042" name="Picture 2" descr="DSCN4004 copy.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33923" y="2238121"/>
            <a:ext cx="1752600" cy="2079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6" name="Rounded Rectangle 2">
            <a:extLst>
              <a:ext uri="{FF2B5EF4-FFF2-40B4-BE49-F238E27FC236}">
                <a16:creationId xmlns:a16="http://schemas.microsoft.com/office/drawing/2014/main" id="{5B20F7B3-AD4C-5C42-855F-F4848F60FD03}"/>
              </a:ext>
            </a:extLst>
          </p:cNvPr>
          <p:cNvSpPr/>
          <p:nvPr/>
        </p:nvSpPr>
        <p:spPr>
          <a:xfrm>
            <a:off x="5673629" y="4803725"/>
            <a:ext cx="145016" cy="372607"/>
          </a:xfrm>
          <a:custGeom>
            <a:avLst/>
            <a:gdLst>
              <a:gd name="connsiteX0" fmla="*/ 0 w 298454"/>
              <a:gd name="connsiteY0" fmla="*/ 43380 h 260273"/>
              <a:gd name="connsiteX1" fmla="*/ 43380 w 298454"/>
              <a:gd name="connsiteY1" fmla="*/ 0 h 260273"/>
              <a:gd name="connsiteX2" fmla="*/ 255074 w 298454"/>
              <a:gd name="connsiteY2" fmla="*/ 0 h 260273"/>
              <a:gd name="connsiteX3" fmla="*/ 298454 w 298454"/>
              <a:gd name="connsiteY3" fmla="*/ 43380 h 260273"/>
              <a:gd name="connsiteX4" fmla="*/ 298454 w 298454"/>
              <a:gd name="connsiteY4" fmla="*/ 216893 h 260273"/>
              <a:gd name="connsiteX5" fmla="*/ 255074 w 298454"/>
              <a:gd name="connsiteY5" fmla="*/ 260273 h 260273"/>
              <a:gd name="connsiteX6" fmla="*/ 43380 w 298454"/>
              <a:gd name="connsiteY6" fmla="*/ 260273 h 260273"/>
              <a:gd name="connsiteX7" fmla="*/ 0 w 298454"/>
              <a:gd name="connsiteY7" fmla="*/ 216893 h 260273"/>
              <a:gd name="connsiteX8" fmla="*/ 0 w 298454"/>
              <a:gd name="connsiteY8" fmla="*/ 43380 h 260273"/>
              <a:gd name="connsiteX0" fmla="*/ 0 w 298454"/>
              <a:gd name="connsiteY0" fmla="*/ 43380 h 260273"/>
              <a:gd name="connsiteX1" fmla="*/ 43380 w 298454"/>
              <a:gd name="connsiteY1" fmla="*/ 0 h 260273"/>
              <a:gd name="connsiteX2" fmla="*/ 255074 w 298454"/>
              <a:gd name="connsiteY2" fmla="*/ 0 h 260273"/>
              <a:gd name="connsiteX3" fmla="*/ 298454 w 298454"/>
              <a:gd name="connsiteY3" fmla="*/ 43380 h 260273"/>
              <a:gd name="connsiteX4" fmla="*/ 298454 w 298454"/>
              <a:gd name="connsiteY4" fmla="*/ 216893 h 260273"/>
              <a:gd name="connsiteX5" fmla="*/ 97029 w 298454"/>
              <a:gd name="connsiteY5" fmla="*/ 186895 h 260273"/>
              <a:gd name="connsiteX6" fmla="*/ 43380 w 298454"/>
              <a:gd name="connsiteY6" fmla="*/ 260273 h 260273"/>
              <a:gd name="connsiteX7" fmla="*/ 0 w 298454"/>
              <a:gd name="connsiteY7" fmla="*/ 216893 h 260273"/>
              <a:gd name="connsiteX8" fmla="*/ 0 w 298454"/>
              <a:gd name="connsiteY8" fmla="*/ 43380 h 260273"/>
              <a:gd name="connsiteX0" fmla="*/ 0 w 298454"/>
              <a:gd name="connsiteY0" fmla="*/ 43380 h 260273"/>
              <a:gd name="connsiteX1" fmla="*/ 43380 w 298454"/>
              <a:gd name="connsiteY1" fmla="*/ 0 h 260273"/>
              <a:gd name="connsiteX2" fmla="*/ 255074 w 298454"/>
              <a:gd name="connsiteY2" fmla="*/ 0 h 260273"/>
              <a:gd name="connsiteX3" fmla="*/ 298454 w 298454"/>
              <a:gd name="connsiteY3" fmla="*/ 43380 h 260273"/>
              <a:gd name="connsiteX4" fmla="*/ 225077 w 298454"/>
              <a:gd name="connsiteY4" fmla="*/ 177382 h 260273"/>
              <a:gd name="connsiteX5" fmla="*/ 97029 w 298454"/>
              <a:gd name="connsiteY5" fmla="*/ 186895 h 260273"/>
              <a:gd name="connsiteX6" fmla="*/ 43380 w 298454"/>
              <a:gd name="connsiteY6" fmla="*/ 260273 h 260273"/>
              <a:gd name="connsiteX7" fmla="*/ 0 w 298454"/>
              <a:gd name="connsiteY7" fmla="*/ 216893 h 260273"/>
              <a:gd name="connsiteX8" fmla="*/ 0 w 298454"/>
              <a:gd name="connsiteY8" fmla="*/ 43380 h 260273"/>
              <a:gd name="connsiteX0" fmla="*/ 0 w 298454"/>
              <a:gd name="connsiteY0" fmla="*/ 43380 h 282850"/>
              <a:gd name="connsiteX1" fmla="*/ 43380 w 298454"/>
              <a:gd name="connsiteY1" fmla="*/ 0 h 282850"/>
              <a:gd name="connsiteX2" fmla="*/ 255074 w 298454"/>
              <a:gd name="connsiteY2" fmla="*/ 0 h 282850"/>
              <a:gd name="connsiteX3" fmla="*/ 298454 w 298454"/>
              <a:gd name="connsiteY3" fmla="*/ 43380 h 282850"/>
              <a:gd name="connsiteX4" fmla="*/ 225077 w 298454"/>
              <a:gd name="connsiteY4" fmla="*/ 177382 h 282850"/>
              <a:gd name="connsiteX5" fmla="*/ 176051 w 298454"/>
              <a:gd name="connsiteY5" fmla="*/ 282850 h 282850"/>
              <a:gd name="connsiteX6" fmla="*/ 43380 w 298454"/>
              <a:gd name="connsiteY6" fmla="*/ 260273 h 282850"/>
              <a:gd name="connsiteX7" fmla="*/ 0 w 298454"/>
              <a:gd name="connsiteY7" fmla="*/ 216893 h 282850"/>
              <a:gd name="connsiteX8" fmla="*/ 0 w 298454"/>
              <a:gd name="connsiteY8" fmla="*/ 43380 h 282850"/>
              <a:gd name="connsiteX0" fmla="*/ 0 w 366187"/>
              <a:gd name="connsiteY0" fmla="*/ 43380 h 282850"/>
              <a:gd name="connsiteX1" fmla="*/ 43380 w 366187"/>
              <a:gd name="connsiteY1" fmla="*/ 0 h 282850"/>
              <a:gd name="connsiteX2" fmla="*/ 255074 w 366187"/>
              <a:gd name="connsiteY2" fmla="*/ 0 h 282850"/>
              <a:gd name="connsiteX3" fmla="*/ 366187 w 366187"/>
              <a:gd name="connsiteY3" fmla="*/ 173202 h 282850"/>
              <a:gd name="connsiteX4" fmla="*/ 225077 w 366187"/>
              <a:gd name="connsiteY4" fmla="*/ 177382 h 282850"/>
              <a:gd name="connsiteX5" fmla="*/ 176051 w 366187"/>
              <a:gd name="connsiteY5" fmla="*/ 282850 h 282850"/>
              <a:gd name="connsiteX6" fmla="*/ 43380 w 366187"/>
              <a:gd name="connsiteY6" fmla="*/ 260273 h 282850"/>
              <a:gd name="connsiteX7" fmla="*/ 0 w 366187"/>
              <a:gd name="connsiteY7" fmla="*/ 216893 h 282850"/>
              <a:gd name="connsiteX8" fmla="*/ 0 w 366187"/>
              <a:gd name="connsiteY8" fmla="*/ 43380 h 282850"/>
              <a:gd name="connsiteX0" fmla="*/ 0 w 332320"/>
              <a:gd name="connsiteY0" fmla="*/ 43380 h 282850"/>
              <a:gd name="connsiteX1" fmla="*/ 43380 w 332320"/>
              <a:gd name="connsiteY1" fmla="*/ 0 h 282850"/>
              <a:gd name="connsiteX2" fmla="*/ 255074 w 332320"/>
              <a:gd name="connsiteY2" fmla="*/ 0 h 282850"/>
              <a:gd name="connsiteX3" fmla="*/ 332320 w 332320"/>
              <a:gd name="connsiteY3" fmla="*/ 224002 h 282850"/>
              <a:gd name="connsiteX4" fmla="*/ 225077 w 332320"/>
              <a:gd name="connsiteY4" fmla="*/ 177382 h 282850"/>
              <a:gd name="connsiteX5" fmla="*/ 176051 w 332320"/>
              <a:gd name="connsiteY5" fmla="*/ 282850 h 282850"/>
              <a:gd name="connsiteX6" fmla="*/ 43380 w 332320"/>
              <a:gd name="connsiteY6" fmla="*/ 260273 h 282850"/>
              <a:gd name="connsiteX7" fmla="*/ 0 w 332320"/>
              <a:gd name="connsiteY7" fmla="*/ 216893 h 282850"/>
              <a:gd name="connsiteX8" fmla="*/ 0 w 332320"/>
              <a:gd name="connsiteY8" fmla="*/ 43380 h 282850"/>
              <a:gd name="connsiteX0" fmla="*/ 0 w 444228"/>
              <a:gd name="connsiteY0" fmla="*/ 49025 h 288495"/>
              <a:gd name="connsiteX1" fmla="*/ 43380 w 444228"/>
              <a:gd name="connsiteY1" fmla="*/ 5645 h 288495"/>
              <a:gd name="connsiteX2" fmla="*/ 441341 w 444228"/>
              <a:gd name="connsiteY2" fmla="*/ 0 h 288495"/>
              <a:gd name="connsiteX3" fmla="*/ 332320 w 444228"/>
              <a:gd name="connsiteY3" fmla="*/ 229647 h 288495"/>
              <a:gd name="connsiteX4" fmla="*/ 225077 w 444228"/>
              <a:gd name="connsiteY4" fmla="*/ 183027 h 288495"/>
              <a:gd name="connsiteX5" fmla="*/ 176051 w 444228"/>
              <a:gd name="connsiteY5" fmla="*/ 288495 h 288495"/>
              <a:gd name="connsiteX6" fmla="*/ 43380 w 444228"/>
              <a:gd name="connsiteY6" fmla="*/ 265918 h 288495"/>
              <a:gd name="connsiteX7" fmla="*/ 0 w 444228"/>
              <a:gd name="connsiteY7" fmla="*/ 222538 h 288495"/>
              <a:gd name="connsiteX8" fmla="*/ 0 w 444228"/>
              <a:gd name="connsiteY8" fmla="*/ 49025 h 288495"/>
              <a:gd name="connsiteX0" fmla="*/ 0 w 444025"/>
              <a:gd name="connsiteY0" fmla="*/ 49025 h 288495"/>
              <a:gd name="connsiteX1" fmla="*/ 43380 w 444025"/>
              <a:gd name="connsiteY1" fmla="*/ 5645 h 288495"/>
              <a:gd name="connsiteX2" fmla="*/ 441341 w 444025"/>
              <a:gd name="connsiteY2" fmla="*/ 0 h 288495"/>
              <a:gd name="connsiteX3" fmla="*/ 321031 w 444025"/>
              <a:gd name="connsiteY3" fmla="*/ 257869 h 288495"/>
              <a:gd name="connsiteX4" fmla="*/ 225077 w 444025"/>
              <a:gd name="connsiteY4" fmla="*/ 183027 h 288495"/>
              <a:gd name="connsiteX5" fmla="*/ 176051 w 444025"/>
              <a:gd name="connsiteY5" fmla="*/ 288495 h 288495"/>
              <a:gd name="connsiteX6" fmla="*/ 43380 w 444025"/>
              <a:gd name="connsiteY6" fmla="*/ 265918 h 288495"/>
              <a:gd name="connsiteX7" fmla="*/ 0 w 444025"/>
              <a:gd name="connsiteY7" fmla="*/ 222538 h 288495"/>
              <a:gd name="connsiteX8" fmla="*/ 0 w 444025"/>
              <a:gd name="connsiteY8" fmla="*/ 49025 h 288495"/>
              <a:gd name="connsiteX0" fmla="*/ 0 w 444025"/>
              <a:gd name="connsiteY0" fmla="*/ 49025 h 288495"/>
              <a:gd name="connsiteX1" fmla="*/ 43380 w 444025"/>
              <a:gd name="connsiteY1" fmla="*/ 5645 h 288495"/>
              <a:gd name="connsiteX2" fmla="*/ 441341 w 444025"/>
              <a:gd name="connsiteY2" fmla="*/ 0 h 288495"/>
              <a:gd name="connsiteX3" fmla="*/ 321031 w 444025"/>
              <a:gd name="connsiteY3" fmla="*/ 257869 h 288495"/>
              <a:gd name="connsiteX4" fmla="*/ 236366 w 444025"/>
              <a:gd name="connsiteY4" fmla="*/ 205605 h 288495"/>
              <a:gd name="connsiteX5" fmla="*/ 176051 w 444025"/>
              <a:gd name="connsiteY5" fmla="*/ 288495 h 288495"/>
              <a:gd name="connsiteX6" fmla="*/ 43380 w 444025"/>
              <a:gd name="connsiteY6" fmla="*/ 265918 h 288495"/>
              <a:gd name="connsiteX7" fmla="*/ 0 w 444025"/>
              <a:gd name="connsiteY7" fmla="*/ 222538 h 288495"/>
              <a:gd name="connsiteX8" fmla="*/ 0 w 444025"/>
              <a:gd name="connsiteY8" fmla="*/ 49025 h 288495"/>
              <a:gd name="connsiteX0" fmla="*/ 0 w 444025"/>
              <a:gd name="connsiteY0" fmla="*/ 49025 h 288495"/>
              <a:gd name="connsiteX1" fmla="*/ 43380 w 444025"/>
              <a:gd name="connsiteY1" fmla="*/ 5645 h 288495"/>
              <a:gd name="connsiteX2" fmla="*/ 441341 w 444025"/>
              <a:gd name="connsiteY2" fmla="*/ 0 h 288495"/>
              <a:gd name="connsiteX3" fmla="*/ 321031 w 444025"/>
              <a:gd name="connsiteY3" fmla="*/ 257869 h 288495"/>
              <a:gd name="connsiteX4" fmla="*/ 264588 w 444025"/>
              <a:gd name="connsiteY4" fmla="*/ 211250 h 288495"/>
              <a:gd name="connsiteX5" fmla="*/ 176051 w 444025"/>
              <a:gd name="connsiteY5" fmla="*/ 288495 h 288495"/>
              <a:gd name="connsiteX6" fmla="*/ 43380 w 444025"/>
              <a:gd name="connsiteY6" fmla="*/ 265918 h 288495"/>
              <a:gd name="connsiteX7" fmla="*/ 0 w 444025"/>
              <a:gd name="connsiteY7" fmla="*/ 222538 h 288495"/>
              <a:gd name="connsiteX8" fmla="*/ 0 w 444025"/>
              <a:gd name="connsiteY8" fmla="*/ 49025 h 288495"/>
              <a:gd name="connsiteX0" fmla="*/ 0 w 444025"/>
              <a:gd name="connsiteY0" fmla="*/ 49025 h 288495"/>
              <a:gd name="connsiteX1" fmla="*/ 43380 w 444025"/>
              <a:gd name="connsiteY1" fmla="*/ 5645 h 288495"/>
              <a:gd name="connsiteX2" fmla="*/ 441341 w 444025"/>
              <a:gd name="connsiteY2" fmla="*/ 0 h 288495"/>
              <a:gd name="connsiteX3" fmla="*/ 321031 w 444025"/>
              <a:gd name="connsiteY3" fmla="*/ 257869 h 288495"/>
              <a:gd name="connsiteX4" fmla="*/ 264588 w 444025"/>
              <a:gd name="connsiteY4" fmla="*/ 239472 h 288495"/>
              <a:gd name="connsiteX5" fmla="*/ 176051 w 444025"/>
              <a:gd name="connsiteY5" fmla="*/ 288495 h 288495"/>
              <a:gd name="connsiteX6" fmla="*/ 43380 w 444025"/>
              <a:gd name="connsiteY6" fmla="*/ 265918 h 288495"/>
              <a:gd name="connsiteX7" fmla="*/ 0 w 444025"/>
              <a:gd name="connsiteY7" fmla="*/ 222538 h 288495"/>
              <a:gd name="connsiteX8" fmla="*/ 0 w 444025"/>
              <a:gd name="connsiteY8" fmla="*/ 49025 h 28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025" h="288495">
                <a:moveTo>
                  <a:pt x="0" y="49025"/>
                </a:moveTo>
                <a:cubicBezTo>
                  <a:pt x="0" y="25067"/>
                  <a:pt x="19422" y="5645"/>
                  <a:pt x="43380" y="5645"/>
                </a:cubicBezTo>
                <a:lnTo>
                  <a:pt x="441341" y="0"/>
                </a:lnTo>
                <a:cubicBezTo>
                  <a:pt x="465299" y="0"/>
                  <a:pt x="321031" y="233911"/>
                  <a:pt x="321031" y="257869"/>
                </a:cubicBezTo>
                <a:lnTo>
                  <a:pt x="264588" y="239472"/>
                </a:lnTo>
                <a:cubicBezTo>
                  <a:pt x="264588" y="263430"/>
                  <a:pt x="200009" y="288495"/>
                  <a:pt x="176051" y="288495"/>
                </a:cubicBezTo>
                <a:cubicBezTo>
                  <a:pt x="105486" y="288495"/>
                  <a:pt x="113945" y="265918"/>
                  <a:pt x="43380" y="265918"/>
                </a:cubicBezTo>
                <a:cubicBezTo>
                  <a:pt x="19422" y="265918"/>
                  <a:pt x="0" y="246496"/>
                  <a:pt x="0" y="222538"/>
                </a:cubicBezTo>
                <a:lnTo>
                  <a:pt x="0" y="49025"/>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TextBox 1">
            <a:extLst>
              <a:ext uri="{FF2B5EF4-FFF2-40B4-BE49-F238E27FC236}">
                <a16:creationId xmlns:a16="http://schemas.microsoft.com/office/drawing/2014/main" id="{C81978A9-A1B4-9F45-9642-E88D4255730C}"/>
              </a:ext>
            </a:extLst>
          </p:cNvPr>
          <p:cNvSpPr txBox="1">
            <a:spLocks noChangeArrowheads="1"/>
          </p:cNvSpPr>
          <p:nvPr/>
        </p:nvSpPr>
        <p:spPr bwMode="auto">
          <a:xfrm>
            <a:off x="379857" y="1427480"/>
            <a:ext cx="902017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r>
              <a:rPr lang="en-US" dirty="0">
                <a:latin typeface="Calibri" panose="020F0502020204030204" pitchFamily="34" charset="0"/>
                <a:cs typeface="Calibri" panose="020F0502020204030204" pitchFamily="34" charset="0"/>
              </a:rPr>
              <a:t>Specialized health care &amp; nutrition during each phase.</a:t>
            </a:r>
          </a:p>
        </p:txBody>
      </p:sp>
    </p:spTree>
    <p:extLst>
      <p:ext uri="{BB962C8B-B14F-4D97-AF65-F5344CB8AC3E}">
        <p14:creationId xmlns:p14="http://schemas.microsoft.com/office/powerpoint/2010/main" val="1032904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EA0C1927-869A-4E42-B92E-37C46EAB1F13}"/>
              </a:ext>
            </a:extLst>
          </p:cNvPr>
          <p:cNvPicPr>
            <a:picLocks noChangeAspect="1"/>
          </p:cNvPicPr>
          <p:nvPr/>
        </p:nvPicPr>
        <p:blipFill>
          <a:blip r:embed="rId3"/>
          <a:stretch>
            <a:fillRect/>
          </a:stretch>
        </p:blipFill>
        <p:spPr>
          <a:xfrm>
            <a:off x="4276360" y="5056909"/>
            <a:ext cx="1208066" cy="780390"/>
          </a:xfrm>
          <a:prstGeom prst="rect">
            <a:avLst/>
          </a:prstGeom>
        </p:spPr>
      </p:pic>
      <p:pic>
        <p:nvPicPr>
          <p:cNvPr id="42" name="Picture 41">
            <a:extLst>
              <a:ext uri="{FF2B5EF4-FFF2-40B4-BE49-F238E27FC236}">
                <a16:creationId xmlns:a16="http://schemas.microsoft.com/office/drawing/2014/main" id="{24DA1E06-819F-9F43-89A9-08E07997EBAE}"/>
              </a:ext>
            </a:extLst>
          </p:cNvPr>
          <p:cNvPicPr>
            <a:picLocks noChangeAspect="1"/>
          </p:cNvPicPr>
          <p:nvPr/>
        </p:nvPicPr>
        <p:blipFill>
          <a:blip r:embed="rId3"/>
          <a:stretch>
            <a:fillRect/>
          </a:stretch>
        </p:blipFill>
        <p:spPr>
          <a:xfrm>
            <a:off x="5891403" y="5056909"/>
            <a:ext cx="1208066" cy="780390"/>
          </a:xfrm>
          <a:prstGeom prst="rect">
            <a:avLst/>
          </a:prstGeom>
        </p:spPr>
      </p:pic>
      <p:pic>
        <p:nvPicPr>
          <p:cNvPr id="43" name="Picture 42">
            <a:extLst>
              <a:ext uri="{FF2B5EF4-FFF2-40B4-BE49-F238E27FC236}">
                <a16:creationId xmlns:a16="http://schemas.microsoft.com/office/drawing/2014/main" id="{9E7C25AA-52FB-F446-85BB-7D9E4C71AF61}"/>
              </a:ext>
            </a:extLst>
          </p:cNvPr>
          <p:cNvPicPr>
            <a:picLocks noChangeAspect="1"/>
          </p:cNvPicPr>
          <p:nvPr/>
        </p:nvPicPr>
        <p:blipFill>
          <a:blip r:embed="rId3"/>
          <a:stretch>
            <a:fillRect/>
          </a:stretch>
        </p:blipFill>
        <p:spPr>
          <a:xfrm>
            <a:off x="7506446" y="5045034"/>
            <a:ext cx="1208066" cy="780390"/>
          </a:xfrm>
          <a:prstGeom prst="rect">
            <a:avLst/>
          </a:prstGeom>
        </p:spPr>
      </p:pic>
      <p:pic>
        <p:nvPicPr>
          <p:cNvPr id="40" name="Picture 39">
            <a:extLst>
              <a:ext uri="{FF2B5EF4-FFF2-40B4-BE49-F238E27FC236}">
                <a16:creationId xmlns:a16="http://schemas.microsoft.com/office/drawing/2014/main" id="{BE04FBDF-097D-1D4D-939F-FD4D55B58335}"/>
              </a:ext>
            </a:extLst>
          </p:cNvPr>
          <p:cNvPicPr>
            <a:picLocks noChangeAspect="1"/>
          </p:cNvPicPr>
          <p:nvPr/>
        </p:nvPicPr>
        <p:blipFill>
          <a:blip r:embed="rId3"/>
          <a:stretch>
            <a:fillRect/>
          </a:stretch>
        </p:blipFill>
        <p:spPr>
          <a:xfrm>
            <a:off x="2746416" y="5047013"/>
            <a:ext cx="1208066" cy="780390"/>
          </a:xfrm>
          <a:prstGeom prst="rect">
            <a:avLst/>
          </a:prstGeom>
        </p:spPr>
      </p:pic>
      <p:sp>
        <p:nvSpPr>
          <p:cNvPr id="44033" name="Text Box 23"/>
          <p:cNvSpPr txBox="1">
            <a:spLocks noChangeArrowheads="1"/>
          </p:cNvSpPr>
          <p:nvPr/>
        </p:nvSpPr>
        <p:spPr bwMode="auto">
          <a:xfrm>
            <a:off x="185831" y="4378071"/>
            <a:ext cx="2338939"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r>
              <a:rPr lang="en-US" sz="2000" dirty="0">
                <a:latin typeface="Calibri" panose="020F0502020204030204" pitchFamily="34" charset="0"/>
                <a:cs typeface="Calibri" panose="020F0502020204030204" pitchFamily="34" charset="0"/>
              </a:rPr>
              <a:t>Breeding/Gestation</a:t>
            </a:r>
          </a:p>
          <a:p>
            <a:pPr algn="ctr" eaLnBrk="1" hangingPunct="1"/>
            <a:endParaRPr lang="en-US" sz="2000" dirty="0">
              <a:latin typeface="Calibri" panose="020F0502020204030204" pitchFamily="34" charset="0"/>
              <a:cs typeface="Calibri" panose="020F0502020204030204" pitchFamily="34" charset="0"/>
            </a:endParaRPr>
          </a:p>
          <a:p>
            <a:pPr algn="ctr" eaLnBrk="1" hangingPunct="1"/>
            <a:endParaRPr lang="en-US" sz="2000" dirty="0">
              <a:latin typeface="Calibri" panose="020F0502020204030204" pitchFamily="34" charset="0"/>
              <a:cs typeface="Calibri" panose="020F0502020204030204" pitchFamily="34" charset="0"/>
            </a:endParaRPr>
          </a:p>
        </p:txBody>
      </p:sp>
      <p:grpSp>
        <p:nvGrpSpPr>
          <p:cNvPr id="44034" name="Group 24"/>
          <p:cNvGrpSpPr>
            <a:grpSpLocks/>
          </p:cNvGrpSpPr>
          <p:nvPr/>
        </p:nvGrpSpPr>
        <p:grpSpPr bwMode="auto">
          <a:xfrm>
            <a:off x="2637700" y="2263982"/>
            <a:ext cx="1752225" cy="3476504"/>
            <a:chOff x="1777" y="1224"/>
            <a:chExt cx="889" cy="1884"/>
          </a:xfrm>
        </p:grpSpPr>
        <p:pic>
          <p:nvPicPr>
            <p:cNvPr id="44046" name="Picture 25" descr="Farrowi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840" y="1224"/>
              <a:ext cx="826" cy="11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047" name="Text Box 26"/>
            <p:cNvSpPr txBox="1">
              <a:spLocks noChangeArrowheads="1"/>
            </p:cNvSpPr>
            <p:nvPr/>
          </p:nvSpPr>
          <p:spPr bwMode="auto">
            <a:xfrm>
              <a:off x="1777" y="2391"/>
              <a:ext cx="856" cy="7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r>
                <a:rPr lang="en-US" sz="2000" dirty="0">
                  <a:latin typeface="Calibri" panose="020F0502020204030204" pitchFamily="34" charset="0"/>
                  <a:cs typeface="Calibri" panose="020F0502020204030204" pitchFamily="34" charset="0"/>
                </a:rPr>
                <a:t>Farrowing</a:t>
              </a:r>
            </a:p>
            <a:p>
              <a:pPr algn="ctr" eaLnBrk="1" hangingPunct="1"/>
              <a:endParaRPr lang="en-US" sz="2000" dirty="0">
                <a:latin typeface="Calibri" panose="020F0502020204030204" pitchFamily="34" charset="0"/>
                <a:cs typeface="Calibri" panose="020F0502020204030204" pitchFamily="34" charset="0"/>
              </a:endParaRPr>
            </a:p>
            <a:p>
              <a:pPr algn="ctr" eaLnBrk="1" hangingPunct="1"/>
              <a:endParaRPr lang="en-US" sz="2000" dirty="0">
                <a:latin typeface="Calibri" panose="020F0502020204030204" pitchFamily="34" charset="0"/>
                <a:cs typeface="Calibri" panose="020F0502020204030204" pitchFamily="34" charset="0"/>
              </a:endParaRPr>
            </a:p>
            <a:p>
              <a:pPr algn="ctr" eaLnBrk="1" hangingPunct="1"/>
              <a:endParaRPr lang="en-US" sz="2000" dirty="0">
                <a:latin typeface="Calibri" panose="020F0502020204030204" pitchFamily="34" charset="0"/>
                <a:cs typeface="Calibri" panose="020F0502020204030204" pitchFamily="34" charset="0"/>
              </a:endParaRPr>
            </a:p>
          </p:txBody>
        </p:sp>
      </p:grpSp>
      <p:grpSp>
        <p:nvGrpSpPr>
          <p:cNvPr id="44035" name="Group 27"/>
          <p:cNvGrpSpPr>
            <a:grpSpLocks/>
          </p:cNvGrpSpPr>
          <p:nvPr/>
        </p:nvGrpSpPr>
        <p:grpSpPr bwMode="auto">
          <a:xfrm>
            <a:off x="4912024" y="2203576"/>
            <a:ext cx="1601787" cy="3224358"/>
            <a:chOff x="3044" y="1271"/>
            <a:chExt cx="965" cy="1762"/>
          </a:xfrm>
        </p:grpSpPr>
        <p:pic>
          <p:nvPicPr>
            <p:cNvPr id="44044" name="Picture 28" descr="Nursery"/>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071" y="1271"/>
              <a:ext cx="938" cy="12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045" name="Text Box 29"/>
            <p:cNvSpPr txBox="1">
              <a:spLocks noChangeArrowheads="1"/>
            </p:cNvSpPr>
            <p:nvPr/>
          </p:nvSpPr>
          <p:spPr bwMode="auto">
            <a:xfrm>
              <a:off x="3044" y="2478"/>
              <a:ext cx="961" cy="5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r>
                <a:rPr lang="en-US" sz="2000" dirty="0">
                  <a:latin typeface="Calibri" panose="020F0502020204030204" pitchFamily="34" charset="0"/>
                  <a:cs typeface="Calibri" panose="020F0502020204030204" pitchFamily="34" charset="0"/>
                </a:rPr>
                <a:t>Nursery</a:t>
              </a:r>
            </a:p>
            <a:p>
              <a:pPr algn="ctr" eaLnBrk="1" hangingPunct="1"/>
              <a:endParaRPr lang="en-US" sz="2000" dirty="0">
                <a:latin typeface="Calibri" panose="020F0502020204030204" pitchFamily="34" charset="0"/>
                <a:cs typeface="Calibri" panose="020F0502020204030204" pitchFamily="34" charset="0"/>
              </a:endParaRPr>
            </a:p>
            <a:p>
              <a:pPr algn="ctr" eaLnBrk="1" hangingPunct="1"/>
              <a:endParaRPr lang="en-US" sz="2000" dirty="0">
                <a:latin typeface="Calibri" panose="020F0502020204030204" pitchFamily="34" charset="0"/>
                <a:cs typeface="Calibri" panose="020F0502020204030204" pitchFamily="34" charset="0"/>
              </a:endParaRPr>
            </a:p>
          </p:txBody>
        </p:sp>
      </p:grpSp>
      <p:sp>
        <p:nvSpPr>
          <p:cNvPr id="44036" name="Text Box 32"/>
          <p:cNvSpPr txBox="1">
            <a:spLocks noChangeArrowheads="1"/>
          </p:cNvSpPr>
          <p:nvPr/>
        </p:nvSpPr>
        <p:spPr bwMode="auto">
          <a:xfrm>
            <a:off x="6837902" y="4378071"/>
            <a:ext cx="2157983"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r>
              <a:rPr lang="en-US" sz="2000" dirty="0">
                <a:latin typeface="Calibri" panose="020F0502020204030204" pitchFamily="34" charset="0"/>
                <a:cs typeface="Calibri" panose="020F0502020204030204" pitchFamily="34" charset="0"/>
              </a:rPr>
              <a:t>Growing/Finishing</a:t>
            </a:r>
          </a:p>
          <a:p>
            <a:pPr algn="ctr" eaLnBrk="1" hangingPunct="1"/>
            <a:endParaRPr lang="en-US" sz="2000" dirty="0">
              <a:latin typeface="Calibri" panose="020F0502020204030204" pitchFamily="34" charset="0"/>
              <a:cs typeface="Calibri" panose="020F0502020204030204" pitchFamily="34" charset="0"/>
            </a:endParaRPr>
          </a:p>
          <a:p>
            <a:pPr algn="ctr" eaLnBrk="1" hangingPunct="1"/>
            <a:endParaRPr lang="en-US" sz="2000" dirty="0">
              <a:latin typeface="Calibri" panose="020F0502020204030204" pitchFamily="34" charset="0"/>
              <a:cs typeface="Calibri" panose="020F0502020204030204" pitchFamily="34" charset="0"/>
            </a:endParaRPr>
          </a:p>
        </p:txBody>
      </p:sp>
      <p:sp>
        <p:nvSpPr>
          <p:cNvPr id="35845" name="AutoShape 33"/>
          <p:cNvSpPr>
            <a:spLocks noChangeArrowheads="1"/>
          </p:cNvSpPr>
          <p:nvPr/>
        </p:nvSpPr>
        <p:spPr bwMode="auto">
          <a:xfrm>
            <a:off x="2304288" y="2999423"/>
            <a:ext cx="381000" cy="457200"/>
          </a:xfrm>
          <a:prstGeom prst="rightArrow">
            <a:avLst>
              <a:gd name="adj1" fmla="val 57639"/>
              <a:gd name="adj2" fmla="val 60000"/>
            </a:avLst>
          </a:prstGeom>
          <a:solidFill>
            <a:srgbClr val="A5CC3A"/>
          </a:solidFill>
          <a:ln>
            <a:noFill/>
          </a:ln>
          <a:effectLst>
            <a:outerShdw blurRad="50800" dist="38100" dir="2700000" algn="tl" rotWithShape="0">
              <a:prstClr val="black">
                <a:alpha val="40000"/>
              </a:prstClr>
            </a:outerShdw>
          </a:effectLst>
        </p:spPr>
        <p:txBody>
          <a:bodyPr wrap="none" anchor="ctr"/>
          <a:lstStyle/>
          <a:p>
            <a:pPr>
              <a:defRPr/>
            </a:pPr>
            <a:endParaRPr lang="en-US" dirty="0">
              <a:latin typeface="Calibri" panose="020F0502020204030204" pitchFamily="34" charset="0"/>
            </a:endParaRPr>
          </a:p>
        </p:txBody>
      </p:sp>
      <p:sp>
        <p:nvSpPr>
          <p:cNvPr id="35846" name="AutoShape 34"/>
          <p:cNvSpPr>
            <a:spLocks noChangeArrowheads="1"/>
          </p:cNvSpPr>
          <p:nvPr/>
        </p:nvSpPr>
        <p:spPr bwMode="auto">
          <a:xfrm>
            <a:off x="4495800" y="2999423"/>
            <a:ext cx="381000" cy="457200"/>
          </a:xfrm>
          <a:prstGeom prst="rightArrow">
            <a:avLst>
              <a:gd name="adj1" fmla="val 57639"/>
              <a:gd name="adj2" fmla="val 60000"/>
            </a:avLst>
          </a:prstGeom>
          <a:solidFill>
            <a:srgbClr val="A5CC3A"/>
          </a:solidFill>
          <a:ln>
            <a:noFill/>
          </a:ln>
          <a:effectLst>
            <a:outerShdw blurRad="50800" dist="38100" dir="2700000" algn="tl" rotWithShape="0">
              <a:prstClr val="black">
                <a:alpha val="40000"/>
              </a:prstClr>
            </a:outerShdw>
          </a:effectLst>
        </p:spPr>
        <p:txBody>
          <a:bodyPr wrap="none" anchor="ctr"/>
          <a:lstStyle/>
          <a:p>
            <a:pPr>
              <a:defRPr/>
            </a:pPr>
            <a:endParaRPr lang="en-US" dirty="0">
              <a:latin typeface="Calibri" panose="020F0502020204030204" pitchFamily="34" charset="0"/>
            </a:endParaRPr>
          </a:p>
        </p:txBody>
      </p:sp>
      <p:sp>
        <p:nvSpPr>
          <p:cNvPr id="35847" name="AutoShape 35"/>
          <p:cNvSpPr>
            <a:spLocks noChangeArrowheads="1"/>
          </p:cNvSpPr>
          <p:nvPr/>
        </p:nvSpPr>
        <p:spPr bwMode="auto">
          <a:xfrm>
            <a:off x="6620256" y="2999423"/>
            <a:ext cx="381000" cy="457200"/>
          </a:xfrm>
          <a:prstGeom prst="rightArrow">
            <a:avLst>
              <a:gd name="adj1" fmla="val 57639"/>
              <a:gd name="adj2" fmla="val 60000"/>
            </a:avLst>
          </a:prstGeom>
          <a:solidFill>
            <a:srgbClr val="A5CC3A"/>
          </a:solidFill>
          <a:ln>
            <a:noFill/>
          </a:ln>
          <a:effectLst>
            <a:outerShdw blurRad="50800" dist="38100" dir="2700000" algn="tl" rotWithShape="0">
              <a:prstClr val="black">
                <a:alpha val="40000"/>
              </a:prstClr>
            </a:outerShdw>
          </a:effectLst>
        </p:spPr>
        <p:txBody>
          <a:bodyPr wrap="none" anchor="ctr"/>
          <a:lstStyle/>
          <a:p>
            <a:pPr>
              <a:defRPr/>
            </a:pPr>
            <a:endParaRPr lang="en-US" dirty="0">
              <a:latin typeface="Calibri" panose="020F0502020204030204" pitchFamily="34" charset="0"/>
            </a:endParaRPr>
          </a:p>
        </p:txBody>
      </p:sp>
      <p:sp>
        <p:nvSpPr>
          <p:cNvPr id="44040" name="Title 1"/>
          <p:cNvSpPr>
            <a:spLocks noGrp="1"/>
          </p:cNvSpPr>
          <p:nvPr>
            <p:ph type="title"/>
          </p:nvPr>
        </p:nvSpPr>
        <p:spPr>
          <a:xfrm>
            <a:off x="0" y="186266"/>
            <a:ext cx="9144000" cy="939800"/>
          </a:xfrm>
        </p:spPr>
        <p:txBody>
          <a:bodyPr/>
          <a:lstStyle/>
          <a:p>
            <a:r>
              <a:rPr lang="en-US" dirty="0">
                <a:ea typeface="MS PGothic" charset="0"/>
              </a:rPr>
              <a:t>Pig Farming Phases</a:t>
            </a:r>
          </a:p>
        </p:txBody>
      </p:sp>
      <p:pic>
        <p:nvPicPr>
          <p:cNvPr id="44041" name="Picture 22" descr="Breedi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062026" y="2177796"/>
            <a:ext cx="1709737" cy="218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4042" name="Picture 2" descr="DSCN4004 copy.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33923" y="2238121"/>
            <a:ext cx="1752600" cy="2079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6" name="Rounded Rectangle 2">
            <a:extLst>
              <a:ext uri="{FF2B5EF4-FFF2-40B4-BE49-F238E27FC236}">
                <a16:creationId xmlns:a16="http://schemas.microsoft.com/office/drawing/2014/main" id="{5B20F7B3-AD4C-5C42-855F-F4848F60FD03}"/>
              </a:ext>
            </a:extLst>
          </p:cNvPr>
          <p:cNvSpPr/>
          <p:nvPr/>
        </p:nvSpPr>
        <p:spPr>
          <a:xfrm>
            <a:off x="5673629" y="4803725"/>
            <a:ext cx="145016" cy="372607"/>
          </a:xfrm>
          <a:custGeom>
            <a:avLst/>
            <a:gdLst>
              <a:gd name="connsiteX0" fmla="*/ 0 w 298454"/>
              <a:gd name="connsiteY0" fmla="*/ 43380 h 260273"/>
              <a:gd name="connsiteX1" fmla="*/ 43380 w 298454"/>
              <a:gd name="connsiteY1" fmla="*/ 0 h 260273"/>
              <a:gd name="connsiteX2" fmla="*/ 255074 w 298454"/>
              <a:gd name="connsiteY2" fmla="*/ 0 h 260273"/>
              <a:gd name="connsiteX3" fmla="*/ 298454 w 298454"/>
              <a:gd name="connsiteY3" fmla="*/ 43380 h 260273"/>
              <a:gd name="connsiteX4" fmla="*/ 298454 w 298454"/>
              <a:gd name="connsiteY4" fmla="*/ 216893 h 260273"/>
              <a:gd name="connsiteX5" fmla="*/ 255074 w 298454"/>
              <a:gd name="connsiteY5" fmla="*/ 260273 h 260273"/>
              <a:gd name="connsiteX6" fmla="*/ 43380 w 298454"/>
              <a:gd name="connsiteY6" fmla="*/ 260273 h 260273"/>
              <a:gd name="connsiteX7" fmla="*/ 0 w 298454"/>
              <a:gd name="connsiteY7" fmla="*/ 216893 h 260273"/>
              <a:gd name="connsiteX8" fmla="*/ 0 w 298454"/>
              <a:gd name="connsiteY8" fmla="*/ 43380 h 260273"/>
              <a:gd name="connsiteX0" fmla="*/ 0 w 298454"/>
              <a:gd name="connsiteY0" fmla="*/ 43380 h 260273"/>
              <a:gd name="connsiteX1" fmla="*/ 43380 w 298454"/>
              <a:gd name="connsiteY1" fmla="*/ 0 h 260273"/>
              <a:gd name="connsiteX2" fmla="*/ 255074 w 298454"/>
              <a:gd name="connsiteY2" fmla="*/ 0 h 260273"/>
              <a:gd name="connsiteX3" fmla="*/ 298454 w 298454"/>
              <a:gd name="connsiteY3" fmla="*/ 43380 h 260273"/>
              <a:gd name="connsiteX4" fmla="*/ 298454 w 298454"/>
              <a:gd name="connsiteY4" fmla="*/ 216893 h 260273"/>
              <a:gd name="connsiteX5" fmla="*/ 97029 w 298454"/>
              <a:gd name="connsiteY5" fmla="*/ 186895 h 260273"/>
              <a:gd name="connsiteX6" fmla="*/ 43380 w 298454"/>
              <a:gd name="connsiteY6" fmla="*/ 260273 h 260273"/>
              <a:gd name="connsiteX7" fmla="*/ 0 w 298454"/>
              <a:gd name="connsiteY7" fmla="*/ 216893 h 260273"/>
              <a:gd name="connsiteX8" fmla="*/ 0 w 298454"/>
              <a:gd name="connsiteY8" fmla="*/ 43380 h 260273"/>
              <a:gd name="connsiteX0" fmla="*/ 0 w 298454"/>
              <a:gd name="connsiteY0" fmla="*/ 43380 h 260273"/>
              <a:gd name="connsiteX1" fmla="*/ 43380 w 298454"/>
              <a:gd name="connsiteY1" fmla="*/ 0 h 260273"/>
              <a:gd name="connsiteX2" fmla="*/ 255074 w 298454"/>
              <a:gd name="connsiteY2" fmla="*/ 0 h 260273"/>
              <a:gd name="connsiteX3" fmla="*/ 298454 w 298454"/>
              <a:gd name="connsiteY3" fmla="*/ 43380 h 260273"/>
              <a:gd name="connsiteX4" fmla="*/ 225077 w 298454"/>
              <a:gd name="connsiteY4" fmla="*/ 177382 h 260273"/>
              <a:gd name="connsiteX5" fmla="*/ 97029 w 298454"/>
              <a:gd name="connsiteY5" fmla="*/ 186895 h 260273"/>
              <a:gd name="connsiteX6" fmla="*/ 43380 w 298454"/>
              <a:gd name="connsiteY6" fmla="*/ 260273 h 260273"/>
              <a:gd name="connsiteX7" fmla="*/ 0 w 298454"/>
              <a:gd name="connsiteY7" fmla="*/ 216893 h 260273"/>
              <a:gd name="connsiteX8" fmla="*/ 0 w 298454"/>
              <a:gd name="connsiteY8" fmla="*/ 43380 h 260273"/>
              <a:gd name="connsiteX0" fmla="*/ 0 w 298454"/>
              <a:gd name="connsiteY0" fmla="*/ 43380 h 282850"/>
              <a:gd name="connsiteX1" fmla="*/ 43380 w 298454"/>
              <a:gd name="connsiteY1" fmla="*/ 0 h 282850"/>
              <a:gd name="connsiteX2" fmla="*/ 255074 w 298454"/>
              <a:gd name="connsiteY2" fmla="*/ 0 h 282850"/>
              <a:gd name="connsiteX3" fmla="*/ 298454 w 298454"/>
              <a:gd name="connsiteY3" fmla="*/ 43380 h 282850"/>
              <a:gd name="connsiteX4" fmla="*/ 225077 w 298454"/>
              <a:gd name="connsiteY4" fmla="*/ 177382 h 282850"/>
              <a:gd name="connsiteX5" fmla="*/ 176051 w 298454"/>
              <a:gd name="connsiteY5" fmla="*/ 282850 h 282850"/>
              <a:gd name="connsiteX6" fmla="*/ 43380 w 298454"/>
              <a:gd name="connsiteY6" fmla="*/ 260273 h 282850"/>
              <a:gd name="connsiteX7" fmla="*/ 0 w 298454"/>
              <a:gd name="connsiteY7" fmla="*/ 216893 h 282850"/>
              <a:gd name="connsiteX8" fmla="*/ 0 w 298454"/>
              <a:gd name="connsiteY8" fmla="*/ 43380 h 282850"/>
              <a:gd name="connsiteX0" fmla="*/ 0 w 366187"/>
              <a:gd name="connsiteY0" fmla="*/ 43380 h 282850"/>
              <a:gd name="connsiteX1" fmla="*/ 43380 w 366187"/>
              <a:gd name="connsiteY1" fmla="*/ 0 h 282850"/>
              <a:gd name="connsiteX2" fmla="*/ 255074 w 366187"/>
              <a:gd name="connsiteY2" fmla="*/ 0 h 282850"/>
              <a:gd name="connsiteX3" fmla="*/ 366187 w 366187"/>
              <a:gd name="connsiteY3" fmla="*/ 173202 h 282850"/>
              <a:gd name="connsiteX4" fmla="*/ 225077 w 366187"/>
              <a:gd name="connsiteY4" fmla="*/ 177382 h 282850"/>
              <a:gd name="connsiteX5" fmla="*/ 176051 w 366187"/>
              <a:gd name="connsiteY5" fmla="*/ 282850 h 282850"/>
              <a:gd name="connsiteX6" fmla="*/ 43380 w 366187"/>
              <a:gd name="connsiteY6" fmla="*/ 260273 h 282850"/>
              <a:gd name="connsiteX7" fmla="*/ 0 w 366187"/>
              <a:gd name="connsiteY7" fmla="*/ 216893 h 282850"/>
              <a:gd name="connsiteX8" fmla="*/ 0 w 366187"/>
              <a:gd name="connsiteY8" fmla="*/ 43380 h 282850"/>
              <a:gd name="connsiteX0" fmla="*/ 0 w 332320"/>
              <a:gd name="connsiteY0" fmla="*/ 43380 h 282850"/>
              <a:gd name="connsiteX1" fmla="*/ 43380 w 332320"/>
              <a:gd name="connsiteY1" fmla="*/ 0 h 282850"/>
              <a:gd name="connsiteX2" fmla="*/ 255074 w 332320"/>
              <a:gd name="connsiteY2" fmla="*/ 0 h 282850"/>
              <a:gd name="connsiteX3" fmla="*/ 332320 w 332320"/>
              <a:gd name="connsiteY3" fmla="*/ 224002 h 282850"/>
              <a:gd name="connsiteX4" fmla="*/ 225077 w 332320"/>
              <a:gd name="connsiteY4" fmla="*/ 177382 h 282850"/>
              <a:gd name="connsiteX5" fmla="*/ 176051 w 332320"/>
              <a:gd name="connsiteY5" fmla="*/ 282850 h 282850"/>
              <a:gd name="connsiteX6" fmla="*/ 43380 w 332320"/>
              <a:gd name="connsiteY6" fmla="*/ 260273 h 282850"/>
              <a:gd name="connsiteX7" fmla="*/ 0 w 332320"/>
              <a:gd name="connsiteY7" fmla="*/ 216893 h 282850"/>
              <a:gd name="connsiteX8" fmla="*/ 0 w 332320"/>
              <a:gd name="connsiteY8" fmla="*/ 43380 h 282850"/>
              <a:gd name="connsiteX0" fmla="*/ 0 w 444228"/>
              <a:gd name="connsiteY0" fmla="*/ 49025 h 288495"/>
              <a:gd name="connsiteX1" fmla="*/ 43380 w 444228"/>
              <a:gd name="connsiteY1" fmla="*/ 5645 h 288495"/>
              <a:gd name="connsiteX2" fmla="*/ 441341 w 444228"/>
              <a:gd name="connsiteY2" fmla="*/ 0 h 288495"/>
              <a:gd name="connsiteX3" fmla="*/ 332320 w 444228"/>
              <a:gd name="connsiteY3" fmla="*/ 229647 h 288495"/>
              <a:gd name="connsiteX4" fmla="*/ 225077 w 444228"/>
              <a:gd name="connsiteY4" fmla="*/ 183027 h 288495"/>
              <a:gd name="connsiteX5" fmla="*/ 176051 w 444228"/>
              <a:gd name="connsiteY5" fmla="*/ 288495 h 288495"/>
              <a:gd name="connsiteX6" fmla="*/ 43380 w 444228"/>
              <a:gd name="connsiteY6" fmla="*/ 265918 h 288495"/>
              <a:gd name="connsiteX7" fmla="*/ 0 w 444228"/>
              <a:gd name="connsiteY7" fmla="*/ 222538 h 288495"/>
              <a:gd name="connsiteX8" fmla="*/ 0 w 444228"/>
              <a:gd name="connsiteY8" fmla="*/ 49025 h 288495"/>
              <a:gd name="connsiteX0" fmla="*/ 0 w 444025"/>
              <a:gd name="connsiteY0" fmla="*/ 49025 h 288495"/>
              <a:gd name="connsiteX1" fmla="*/ 43380 w 444025"/>
              <a:gd name="connsiteY1" fmla="*/ 5645 h 288495"/>
              <a:gd name="connsiteX2" fmla="*/ 441341 w 444025"/>
              <a:gd name="connsiteY2" fmla="*/ 0 h 288495"/>
              <a:gd name="connsiteX3" fmla="*/ 321031 w 444025"/>
              <a:gd name="connsiteY3" fmla="*/ 257869 h 288495"/>
              <a:gd name="connsiteX4" fmla="*/ 225077 w 444025"/>
              <a:gd name="connsiteY4" fmla="*/ 183027 h 288495"/>
              <a:gd name="connsiteX5" fmla="*/ 176051 w 444025"/>
              <a:gd name="connsiteY5" fmla="*/ 288495 h 288495"/>
              <a:gd name="connsiteX6" fmla="*/ 43380 w 444025"/>
              <a:gd name="connsiteY6" fmla="*/ 265918 h 288495"/>
              <a:gd name="connsiteX7" fmla="*/ 0 w 444025"/>
              <a:gd name="connsiteY7" fmla="*/ 222538 h 288495"/>
              <a:gd name="connsiteX8" fmla="*/ 0 w 444025"/>
              <a:gd name="connsiteY8" fmla="*/ 49025 h 288495"/>
              <a:gd name="connsiteX0" fmla="*/ 0 w 444025"/>
              <a:gd name="connsiteY0" fmla="*/ 49025 h 288495"/>
              <a:gd name="connsiteX1" fmla="*/ 43380 w 444025"/>
              <a:gd name="connsiteY1" fmla="*/ 5645 h 288495"/>
              <a:gd name="connsiteX2" fmla="*/ 441341 w 444025"/>
              <a:gd name="connsiteY2" fmla="*/ 0 h 288495"/>
              <a:gd name="connsiteX3" fmla="*/ 321031 w 444025"/>
              <a:gd name="connsiteY3" fmla="*/ 257869 h 288495"/>
              <a:gd name="connsiteX4" fmla="*/ 236366 w 444025"/>
              <a:gd name="connsiteY4" fmla="*/ 205605 h 288495"/>
              <a:gd name="connsiteX5" fmla="*/ 176051 w 444025"/>
              <a:gd name="connsiteY5" fmla="*/ 288495 h 288495"/>
              <a:gd name="connsiteX6" fmla="*/ 43380 w 444025"/>
              <a:gd name="connsiteY6" fmla="*/ 265918 h 288495"/>
              <a:gd name="connsiteX7" fmla="*/ 0 w 444025"/>
              <a:gd name="connsiteY7" fmla="*/ 222538 h 288495"/>
              <a:gd name="connsiteX8" fmla="*/ 0 w 444025"/>
              <a:gd name="connsiteY8" fmla="*/ 49025 h 288495"/>
              <a:gd name="connsiteX0" fmla="*/ 0 w 444025"/>
              <a:gd name="connsiteY0" fmla="*/ 49025 h 288495"/>
              <a:gd name="connsiteX1" fmla="*/ 43380 w 444025"/>
              <a:gd name="connsiteY1" fmla="*/ 5645 h 288495"/>
              <a:gd name="connsiteX2" fmla="*/ 441341 w 444025"/>
              <a:gd name="connsiteY2" fmla="*/ 0 h 288495"/>
              <a:gd name="connsiteX3" fmla="*/ 321031 w 444025"/>
              <a:gd name="connsiteY3" fmla="*/ 257869 h 288495"/>
              <a:gd name="connsiteX4" fmla="*/ 264588 w 444025"/>
              <a:gd name="connsiteY4" fmla="*/ 211250 h 288495"/>
              <a:gd name="connsiteX5" fmla="*/ 176051 w 444025"/>
              <a:gd name="connsiteY5" fmla="*/ 288495 h 288495"/>
              <a:gd name="connsiteX6" fmla="*/ 43380 w 444025"/>
              <a:gd name="connsiteY6" fmla="*/ 265918 h 288495"/>
              <a:gd name="connsiteX7" fmla="*/ 0 w 444025"/>
              <a:gd name="connsiteY7" fmla="*/ 222538 h 288495"/>
              <a:gd name="connsiteX8" fmla="*/ 0 w 444025"/>
              <a:gd name="connsiteY8" fmla="*/ 49025 h 288495"/>
              <a:gd name="connsiteX0" fmla="*/ 0 w 444025"/>
              <a:gd name="connsiteY0" fmla="*/ 49025 h 288495"/>
              <a:gd name="connsiteX1" fmla="*/ 43380 w 444025"/>
              <a:gd name="connsiteY1" fmla="*/ 5645 h 288495"/>
              <a:gd name="connsiteX2" fmla="*/ 441341 w 444025"/>
              <a:gd name="connsiteY2" fmla="*/ 0 h 288495"/>
              <a:gd name="connsiteX3" fmla="*/ 321031 w 444025"/>
              <a:gd name="connsiteY3" fmla="*/ 257869 h 288495"/>
              <a:gd name="connsiteX4" fmla="*/ 264588 w 444025"/>
              <a:gd name="connsiteY4" fmla="*/ 239472 h 288495"/>
              <a:gd name="connsiteX5" fmla="*/ 176051 w 444025"/>
              <a:gd name="connsiteY5" fmla="*/ 288495 h 288495"/>
              <a:gd name="connsiteX6" fmla="*/ 43380 w 444025"/>
              <a:gd name="connsiteY6" fmla="*/ 265918 h 288495"/>
              <a:gd name="connsiteX7" fmla="*/ 0 w 444025"/>
              <a:gd name="connsiteY7" fmla="*/ 222538 h 288495"/>
              <a:gd name="connsiteX8" fmla="*/ 0 w 444025"/>
              <a:gd name="connsiteY8" fmla="*/ 49025 h 28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025" h="288495">
                <a:moveTo>
                  <a:pt x="0" y="49025"/>
                </a:moveTo>
                <a:cubicBezTo>
                  <a:pt x="0" y="25067"/>
                  <a:pt x="19422" y="5645"/>
                  <a:pt x="43380" y="5645"/>
                </a:cubicBezTo>
                <a:lnTo>
                  <a:pt x="441341" y="0"/>
                </a:lnTo>
                <a:cubicBezTo>
                  <a:pt x="465299" y="0"/>
                  <a:pt x="321031" y="233911"/>
                  <a:pt x="321031" y="257869"/>
                </a:cubicBezTo>
                <a:lnTo>
                  <a:pt x="264588" y="239472"/>
                </a:lnTo>
                <a:cubicBezTo>
                  <a:pt x="264588" y="263430"/>
                  <a:pt x="200009" y="288495"/>
                  <a:pt x="176051" y="288495"/>
                </a:cubicBezTo>
                <a:cubicBezTo>
                  <a:pt x="105486" y="288495"/>
                  <a:pt x="113945" y="265918"/>
                  <a:pt x="43380" y="265918"/>
                </a:cubicBezTo>
                <a:cubicBezTo>
                  <a:pt x="19422" y="265918"/>
                  <a:pt x="0" y="246496"/>
                  <a:pt x="0" y="222538"/>
                </a:cubicBezTo>
                <a:lnTo>
                  <a:pt x="0" y="49025"/>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421E71E-1F1F-BD46-89F2-E3FF1DD07761}"/>
              </a:ext>
            </a:extLst>
          </p:cNvPr>
          <p:cNvSpPr txBox="1"/>
          <p:nvPr/>
        </p:nvSpPr>
        <p:spPr>
          <a:xfrm>
            <a:off x="2841646" y="5223486"/>
            <a:ext cx="979755" cy="369332"/>
          </a:xfrm>
          <a:prstGeom prst="rect">
            <a:avLst/>
          </a:prstGeom>
          <a:noFill/>
        </p:spPr>
        <p:txBody>
          <a:bodyPr wrap="none" rtlCol="0">
            <a:spAutoFit/>
          </a:bodyPr>
          <a:lstStyle/>
          <a:p>
            <a:r>
              <a:rPr lang="en-US" b="1" dirty="0">
                <a:solidFill>
                  <a:schemeClr val="bg1"/>
                </a:solidFill>
              </a:rPr>
              <a:t>2-3 lbs.</a:t>
            </a:r>
          </a:p>
        </p:txBody>
      </p:sp>
      <p:sp>
        <p:nvSpPr>
          <p:cNvPr id="9" name="TextBox 8">
            <a:extLst>
              <a:ext uri="{FF2B5EF4-FFF2-40B4-BE49-F238E27FC236}">
                <a16:creationId xmlns:a16="http://schemas.microsoft.com/office/drawing/2014/main" id="{810C4084-FA1F-9241-8534-FD24D416B533}"/>
              </a:ext>
            </a:extLst>
          </p:cNvPr>
          <p:cNvSpPr txBox="1"/>
          <p:nvPr/>
        </p:nvSpPr>
        <p:spPr>
          <a:xfrm>
            <a:off x="4365982" y="5222020"/>
            <a:ext cx="902811" cy="646331"/>
          </a:xfrm>
          <a:prstGeom prst="rect">
            <a:avLst/>
          </a:prstGeom>
          <a:noFill/>
        </p:spPr>
        <p:txBody>
          <a:bodyPr wrap="none" rtlCol="0">
            <a:spAutoFit/>
          </a:bodyPr>
          <a:lstStyle/>
          <a:p>
            <a:r>
              <a:rPr lang="en-US" b="1" dirty="0">
                <a:solidFill>
                  <a:schemeClr val="bg1"/>
                </a:solidFill>
              </a:rPr>
              <a:t>15 lbs.</a:t>
            </a:r>
          </a:p>
          <a:p>
            <a:endParaRPr lang="en-US" dirty="0"/>
          </a:p>
        </p:txBody>
      </p:sp>
      <p:sp>
        <p:nvSpPr>
          <p:cNvPr id="10" name="TextBox 9">
            <a:extLst>
              <a:ext uri="{FF2B5EF4-FFF2-40B4-BE49-F238E27FC236}">
                <a16:creationId xmlns:a16="http://schemas.microsoft.com/office/drawing/2014/main" id="{E75CFE12-784A-1447-A109-D6EDDF570A9C}"/>
              </a:ext>
            </a:extLst>
          </p:cNvPr>
          <p:cNvSpPr txBox="1"/>
          <p:nvPr/>
        </p:nvSpPr>
        <p:spPr>
          <a:xfrm>
            <a:off x="5998473" y="5227135"/>
            <a:ext cx="902811" cy="646331"/>
          </a:xfrm>
          <a:prstGeom prst="rect">
            <a:avLst/>
          </a:prstGeom>
          <a:noFill/>
        </p:spPr>
        <p:txBody>
          <a:bodyPr wrap="none" rtlCol="0">
            <a:spAutoFit/>
          </a:bodyPr>
          <a:lstStyle/>
          <a:p>
            <a:r>
              <a:rPr lang="en-US" b="1" dirty="0">
                <a:solidFill>
                  <a:schemeClr val="bg1"/>
                </a:solidFill>
              </a:rPr>
              <a:t>50 lbs.</a:t>
            </a:r>
          </a:p>
          <a:p>
            <a:endParaRPr lang="en-US" dirty="0"/>
          </a:p>
        </p:txBody>
      </p:sp>
      <p:sp>
        <p:nvSpPr>
          <p:cNvPr id="11" name="TextBox 10">
            <a:extLst>
              <a:ext uri="{FF2B5EF4-FFF2-40B4-BE49-F238E27FC236}">
                <a16:creationId xmlns:a16="http://schemas.microsoft.com/office/drawing/2014/main" id="{9391D210-0B8B-9B47-9B44-94129480C993}"/>
              </a:ext>
            </a:extLst>
          </p:cNvPr>
          <p:cNvSpPr txBox="1"/>
          <p:nvPr/>
        </p:nvSpPr>
        <p:spPr>
          <a:xfrm>
            <a:off x="7501243" y="5196236"/>
            <a:ext cx="1165704" cy="646331"/>
          </a:xfrm>
          <a:prstGeom prst="rect">
            <a:avLst/>
          </a:prstGeom>
          <a:noFill/>
        </p:spPr>
        <p:txBody>
          <a:bodyPr wrap="none" rtlCol="0">
            <a:spAutoFit/>
          </a:bodyPr>
          <a:lstStyle/>
          <a:p>
            <a:r>
              <a:rPr lang="en-US" b="1" dirty="0">
                <a:solidFill>
                  <a:schemeClr val="bg1"/>
                </a:solidFill>
              </a:rPr>
              <a:t>270+ lbs.</a:t>
            </a:r>
          </a:p>
          <a:p>
            <a:endParaRPr lang="en-US" dirty="0"/>
          </a:p>
        </p:txBody>
      </p:sp>
      <p:sp>
        <p:nvSpPr>
          <p:cNvPr id="26" name="TextBox 1">
            <a:extLst>
              <a:ext uri="{FF2B5EF4-FFF2-40B4-BE49-F238E27FC236}">
                <a16:creationId xmlns:a16="http://schemas.microsoft.com/office/drawing/2014/main" id="{C81978A9-A1B4-9F45-9642-E88D4255730C}"/>
              </a:ext>
            </a:extLst>
          </p:cNvPr>
          <p:cNvSpPr txBox="1">
            <a:spLocks noChangeArrowheads="1"/>
          </p:cNvSpPr>
          <p:nvPr/>
        </p:nvSpPr>
        <p:spPr bwMode="auto">
          <a:xfrm>
            <a:off x="379857" y="1427480"/>
            <a:ext cx="902017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r>
              <a:rPr lang="en-US" dirty="0">
                <a:latin typeface="Calibri" panose="020F0502020204030204" pitchFamily="34" charset="0"/>
                <a:cs typeface="Calibri" panose="020F0502020204030204" pitchFamily="34" charset="0"/>
              </a:rPr>
              <a:t>Specialized health care &amp; nutrition during each phase.</a:t>
            </a:r>
          </a:p>
        </p:txBody>
      </p:sp>
    </p:spTree>
    <p:extLst>
      <p:ext uri="{BB962C8B-B14F-4D97-AF65-F5344CB8AC3E}">
        <p14:creationId xmlns:p14="http://schemas.microsoft.com/office/powerpoint/2010/main" val="3481713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0" y="186266"/>
            <a:ext cx="9144000" cy="939800"/>
          </a:xfrm>
        </p:spPr>
        <p:txBody>
          <a:bodyPr/>
          <a:lstStyle/>
          <a:p>
            <a:pPr eaLnBrk="1" hangingPunct="1"/>
            <a:r>
              <a:rPr lang="en-US" dirty="0">
                <a:ea typeface="MS PGothic" charset="0"/>
              </a:rPr>
              <a:t>Nutrition &amp; Pig Health</a:t>
            </a:r>
          </a:p>
        </p:txBody>
      </p:sp>
      <p:sp>
        <p:nvSpPr>
          <p:cNvPr id="36866" name="Content Placeholder 2"/>
          <p:cNvSpPr>
            <a:spLocks noGrp="1"/>
          </p:cNvSpPr>
          <p:nvPr>
            <p:ph idx="1"/>
          </p:nvPr>
        </p:nvSpPr>
        <p:spPr>
          <a:xfrm>
            <a:off x="277416" y="1331915"/>
            <a:ext cx="4941356" cy="5024280"/>
          </a:xfrm>
        </p:spPr>
        <p:txBody>
          <a:bodyPr/>
          <a:lstStyle/>
          <a:p>
            <a:pPr marL="457200" indent="-457200" eaLnBrk="1" hangingPunct="1">
              <a:buFont typeface="Arial" panose="020B0604020202020204" pitchFamily="34" charset="0"/>
              <a:buChar char="•"/>
              <a:defRPr/>
            </a:pPr>
            <a:r>
              <a:rPr lang="en-US" sz="3000" dirty="0">
                <a:latin typeface="Calibri" panose="020F0502020204030204" pitchFamily="34" charset="0"/>
                <a:ea typeface="MS PGothic" charset="0"/>
                <a:cs typeface="Calibri" panose="020F0502020204030204" pitchFamily="34" charset="0"/>
              </a:rPr>
              <a:t>Nutrients for age, weight, gender:</a:t>
            </a:r>
          </a:p>
          <a:p>
            <a:pPr marL="977900" lvl="1" indent="-457200">
              <a:buFont typeface="System Font Regular"/>
              <a:buChar char="-"/>
              <a:defRPr/>
            </a:pPr>
            <a:r>
              <a:rPr lang="en-US" sz="2800" dirty="0">
                <a:latin typeface="Calibri" panose="020F0502020204030204" pitchFamily="34" charset="0"/>
                <a:ea typeface="MS PGothic" charset="0"/>
                <a:cs typeface="Calibri" panose="020F0502020204030204" pitchFamily="34" charset="0"/>
              </a:rPr>
              <a:t>Amino acids </a:t>
            </a:r>
          </a:p>
          <a:p>
            <a:pPr marL="977900" lvl="1" indent="-457200">
              <a:buFont typeface="System Font Regular"/>
              <a:buChar char="-"/>
              <a:defRPr/>
            </a:pPr>
            <a:r>
              <a:rPr lang="en-US" sz="2800" dirty="0">
                <a:latin typeface="Calibri" panose="020F0502020204030204" pitchFamily="34" charset="0"/>
                <a:ea typeface="MS PGothic" charset="0"/>
                <a:cs typeface="Calibri" panose="020F0502020204030204" pitchFamily="34" charset="0"/>
              </a:rPr>
              <a:t>Calories, carbs, fats</a:t>
            </a:r>
          </a:p>
          <a:p>
            <a:pPr marL="977900" lvl="1" indent="-457200">
              <a:buFont typeface="System Font Regular"/>
              <a:buChar char="-"/>
              <a:defRPr/>
            </a:pPr>
            <a:r>
              <a:rPr lang="en-US" sz="2800" dirty="0">
                <a:latin typeface="Calibri" panose="020F0502020204030204" pitchFamily="34" charset="0"/>
                <a:ea typeface="MS PGothic" charset="0"/>
                <a:cs typeface="Calibri" panose="020F0502020204030204" pitchFamily="34" charset="0"/>
              </a:rPr>
              <a:t>Vitamins &amp; minerals</a:t>
            </a:r>
          </a:p>
          <a:p>
            <a:pPr marL="457200" indent="-457200" eaLnBrk="1" hangingPunct="1">
              <a:buFont typeface="Arial" panose="020B0604020202020204" pitchFamily="34" charset="0"/>
              <a:buChar char="•"/>
              <a:defRPr/>
            </a:pPr>
            <a:r>
              <a:rPr lang="en-US" sz="3000" dirty="0">
                <a:latin typeface="Calibri" panose="020F0502020204030204" pitchFamily="34" charset="0"/>
                <a:ea typeface="MS PGothic" charset="0"/>
                <a:cs typeface="Calibri" panose="020F0502020204030204" pitchFamily="34" charset="0"/>
              </a:rPr>
              <a:t>8 - 10 feed formulations</a:t>
            </a:r>
          </a:p>
          <a:p>
            <a:pPr marL="457200" indent="-457200" eaLnBrk="1" hangingPunct="1">
              <a:buFont typeface="Arial" panose="020B0604020202020204" pitchFamily="34" charset="0"/>
              <a:buChar char="•"/>
              <a:defRPr/>
            </a:pPr>
            <a:r>
              <a:rPr lang="en-US" sz="3000" dirty="0">
                <a:latin typeface="Calibri" panose="020F0502020204030204" pitchFamily="34" charset="0"/>
                <a:ea typeface="MS PGothic" charset="0"/>
                <a:cs typeface="Calibri" panose="020F0502020204030204" pitchFamily="34" charset="0"/>
              </a:rPr>
              <a:t>Corn and soybeans</a:t>
            </a:r>
          </a:p>
          <a:p>
            <a:pPr marL="457200" indent="-457200" eaLnBrk="1" hangingPunct="1">
              <a:buFont typeface="Arial" panose="020B0604020202020204" pitchFamily="34" charset="0"/>
              <a:buChar char="•"/>
              <a:defRPr/>
            </a:pPr>
            <a:r>
              <a:rPr lang="en-US" sz="3000" dirty="0">
                <a:latin typeface="Calibri" panose="020F0502020204030204" pitchFamily="34" charset="0"/>
                <a:ea typeface="MS PGothic" charset="0"/>
                <a:cs typeface="Calibri" panose="020F0502020204030204" pitchFamily="34" charset="0"/>
              </a:rPr>
              <a:t>Goal: Efficiently convert  feed into protein</a:t>
            </a:r>
          </a:p>
        </p:txBody>
      </p:sp>
      <p:pic>
        <p:nvPicPr>
          <p:cNvPr id="39939" name="Picture 3" descr="Pigs037.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02263" y="3802063"/>
            <a:ext cx="3268662" cy="2419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Content Placeholder 5" descr="INDOOR_041.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394961" y="1495425"/>
            <a:ext cx="3217228" cy="21720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315154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35F01A8B-F9DC-F04C-8759-E779AE007296}"/>
              </a:ext>
            </a:extLst>
          </p:cNvPr>
          <p:cNvSpPr>
            <a:spLocks noGrp="1"/>
          </p:cNvSpPr>
          <p:nvPr>
            <p:ph type="title"/>
          </p:nvPr>
        </p:nvSpPr>
        <p:spPr>
          <a:xfrm>
            <a:off x="0" y="186266"/>
            <a:ext cx="9144000" cy="939800"/>
          </a:xfrm>
        </p:spPr>
        <p:txBody>
          <a:bodyPr/>
          <a:lstStyle/>
          <a:p>
            <a:r>
              <a:rPr lang="en-US" dirty="0">
                <a:ea typeface="MS PGothic" charset="0"/>
              </a:rPr>
              <a:t>Pasture Raised &amp; Grass-Fed</a:t>
            </a:r>
            <a:endParaRPr lang="en-US" altLang="en-US" dirty="0">
              <a:latin typeface="Calibri" panose="020F0502020204030204" pitchFamily="34" charset="0"/>
              <a:ea typeface="MS PGothic" panose="020B0600070205080204" pitchFamily="34" charset="-128"/>
              <a:cs typeface="Calibri" panose="020F0502020204030204" pitchFamily="34" charset="0"/>
            </a:endParaRPr>
          </a:p>
        </p:txBody>
      </p:sp>
      <p:sp>
        <p:nvSpPr>
          <p:cNvPr id="16386" name="Content Placeholder 3">
            <a:extLst>
              <a:ext uri="{FF2B5EF4-FFF2-40B4-BE49-F238E27FC236}">
                <a16:creationId xmlns:a16="http://schemas.microsoft.com/office/drawing/2014/main" id="{927A8047-B3C1-F64C-AF1F-CDA15C7C56EF}"/>
              </a:ext>
            </a:extLst>
          </p:cNvPr>
          <p:cNvSpPr>
            <a:spLocks noGrp="1"/>
          </p:cNvSpPr>
          <p:nvPr>
            <p:ph idx="1"/>
          </p:nvPr>
        </p:nvSpPr>
        <p:spPr/>
        <p:txBody>
          <a:bodyPr/>
          <a:lstStyle/>
          <a:p>
            <a:pPr marL="342900" indent="-342900">
              <a:buClrTx/>
              <a:buFont typeface="Arial" panose="020B0604020202020204" pitchFamily="34" charset="0"/>
              <a:buChar char="•"/>
              <a:defRPr/>
            </a:pPr>
            <a:r>
              <a:rPr lang="en-US" altLang="en-US" sz="2800" dirty="0">
                <a:latin typeface="Calibri" panose="020F0502020204030204" pitchFamily="34" charset="0"/>
                <a:ea typeface="Geneva" panose="020B0503030404040204" pitchFamily="34" charset="0"/>
                <a:cs typeface="Calibri" panose="020F0502020204030204" pitchFamily="34" charset="0"/>
              </a:rPr>
              <a:t>Pigs </a:t>
            </a:r>
            <a:r>
              <a:rPr lang="en-US" altLang="en-US" sz="2800" u="sng" dirty="0">
                <a:latin typeface="Calibri" panose="020F0502020204030204" pitchFamily="34" charset="0"/>
                <a:ea typeface="Geneva" panose="020B0503030404040204" pitchFamily="34" charset="0"/>
                <a:cs typeface="Calibri" panose="020F0502020204030204" pitchFamily="34" charset="0"/>
              </a:rPr>
              <a:t>can</a:t>
            </a:r>
            <a:r>
              <a:rPr lang="en-US" altLang="en-US" sz="2800" dirty="0">
                <a:latin typeface="Calibri" panose="020F0502020204030204" pitchFamily="34" charset="0"/>
                <a:ea typeface="Geneva" panose="020B0503030404040204" pitchFamily="34" charset="0"/>
                <a:cs typeface="Calibri" panose="020F0502020204030204" pitchFamily="34" charset="0"/>
              </a:rPr>
              <a:t> be raised very successfully in pastures.</a:t>
            </a:r>
          </a:p>
          <a:p>
            <a:pPr marL="342900" indent="-342900">
              <a:buClrTx/>
              <a:buFont typeface="Arial" panose="020B0604020202020204" pitchFamily="34" charset="0"/>
              <a:buChar char="•"/>
              <a:defRPr/>
            </a:pPr>
            <a:r>
              <a:rPr lang="en-US" altLang="en-US" sz="2800" dirty="0">
                <a:latin typeface="Calibri" panose="020F0502020204030204" pitchFamily="34" charset="0"/>
                <a:ea typeface="Geneva" panose="020B0503030404040204" pitchFamily="34" charset="0"/>
                <a:cs typeface="Calibri" panose="020F0502020204030204" pitchFamily="34" charset="0"/>
              </a:rPr>
              <a:t>Pigs </a:t>
            </a:r>
            <a:r>
              <a:rPr lang="en-US" altLang="en-US" sz="2800" u="sng" dirty="0">
                <a:latin typeface="Calibri" panose="020F0502020204030204" pitchFamily="34" charset="0"/>
                <a:ea typeface="Geneva" panose="020B0503030404040204" pitchFamily="34" charset="0"/>
                <a:cs typeface="Calibri" panose="020F0502020204030204" pitchFamily="34" charset="0"/>
              </a:rPr>
              <a:t>cannot</a:t>
            </a:r>
            <a:r>
              <a:rPr lang="en-US" altLang="en-US" sz="2800" dirty="0">
                <a:latin typeface="Calibri" panose="020F0502020204030204" pitchFamily="34" charset="0"/>
                <a:ea typeface="Geneva" panose="020B0503030404040204" pitchFamily="34" charset="0"/>
                <a:cs typeface="Calibri" panose="020F0502020204030204" pitchFamily="34" charset="0"/>
              </a:rPr>
              <a:t> efficiently digest grass and require grains to meet their nutritional needs.</a:t>
            </a:r>
          </a:p>
        </p:txBody>
      </p:sp>
      <p:pic>
        <p:nvPicPr>
          <p:cNvPr id="40963" name="Content Placeholder 5" descr="pajor-sowhouse.jpg">
            <a:extLst>
              <a:ext uri="{FF2B5EF4-FFF2-40B4-BE49-F238E27FC236}">
                <a16:creationId xmlns:a16="http://schemas.microsoft.com/office/drawing/2014/main" id="{94617BFE-18F1-C344-9C70-BF71D447E3A6}"/>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a:ext>
            </a:extLst>
          </a:blip>
          <a:srcRect/>
          <a:stretch>
            <a:fillRect/>
          </a:stretch>
        </p:blipFill>
        <p:spPr>
          <a:xfrm>
            <a:off x="277416" y="3301471"/>
            <a:ext cx="8378825" cy="3370263"/>
          </a:xfrm>
        </p:spPr>
      </p:pic>
    </p:spTree>
    <p:extLst>
      <p:ext uri="{BB962C8B-B14F-4D97-AF65-F5344CB8AC3E}">
        <p14:creationId xmlns:p14="http://schemas.microsoft.com/office/powerpoint/2010/main" val="948185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dirty="0">
                <a:ea typeface="MS PGothic" charset="0"/>
              </a:rPr>
              <a:t>Nutrition &amp; Pig Health</a:t>
            </a:r>
            <a:endParaRPr lang="en-US" dirty="0">
              <a:latin typeface="Calibri" panose="020F0502020204030204" pitchFamily="34" charset="0"/>
              <a:ea typeface="MS PGothic" charset="0"/>
              <a:cs typeface="MS PGothic" charset="0"/>
            </a:endParaRPr>
          </a:p>
        </p:txBody>
      </p:sp>
      <p:sp>
        <p:nvSpPr>
          <p:cNvPr id="10" name="TextBox 9"/>
          <p:cNvSpPr txBox="1"/>
          <p:nvPr/>
        </p:nvSpPr>
        <p:spPr>
          <a:xfrm>
            <a:off x="5803381" y="1503188"/>
            <a:ext cx="3211095" cy="1569660"/>
          </a:xfrm>
          <a:prstGeom prst="rect">
            <a:avLst/>
          </a:prstGeom>
          <a:noFill/>
        </p:spPr>
        <p:txBody>
          <a:bodyPr wrap="square">
            <a:spAutoFit/>
          </a:bodyPr>
          <a:lstStyle/>
          <a:p>
            <a:pPr marL="342900" indent="-342900">
              <a:buClr>
                <a:schemeClr val="tx1"/>
              </a:buClr>
              <a:buFont typeface="Arial"/>
              <a:buChar char="•"/>
              <a:defRPr/>
            </a:pPr>
            <a:r>
              <a:rPr lang="en-US" sz="2400" b="1" dirty="0">
                <a:solidFill>
                  <a:schemeClr val="accent1">
                    <a:lumMod val="75000"/>
                  </a:schemeClr>
                </a:solidFill>
                <a:latin typeface="Calibri" panose="020F0502020204030204" pitchFamily="34" charset="0"/>
              </a:rPr>
              <a:t>Pigs</a:t>
            </a:r>
            <a:r>
              <a:rPr lang="en-US" sz="2400" dirty="0">
                <a:latin typeface="Calibri" panose="020F0502020204030204" pitchFamily="34" charset="0"/>
              </a:rPr>
              <a:t>, like humans</a:t>
            </a:r>
            <a:r>
              <a:rPr lang="en-US" sz="2400" dirty="0">
                <a:solidFill>
                  <a:schemeClr val="accent1">
                    <a:lumMod val="75000"/>
                  </a:schemeClr>
                </a:solidFill>
                <a:latin typeface="Calibri" panose="020F0502020204030204" pitchFamily="34" charset="0"/>
              </a:rPr>
              <a:t>, </a:t>
            </a:r>
            <a:r>
              <a:rPr lang="en-US" sz="2400" b="1" dirty="0">
                <a:solidFill>
                  <a:schemeClr val="accent1">
                    <a:lumMod val="75000"/>
                  </a:schemeClr>
                </a:solidFill>
                <a:latin typeface="Calibri" panose="020F0502020204030204" pitchFamily="34" charset="0"/>
              </a:rPr>
              <a:t>are monogastric. </a:t>
            </a:r>
          </a:p>
          <a:p>
            <a:pPr marL="342900" indent="-342900">
              <a:buClr>
                <a:schemeClr val="tx1"/>
              </a:buClr>
              <a:buFont typeface="Arial"/>
              <a:buChar char="•"/>
              <a:defRPr/>
            </a:pPr>
            <a:r>
              <a:rPr lang="en-US" sz="2400" dirty="0">
                <a:latin typeface="Calibri" panose="020F0502020204030204" pitchFamily="34" charset="0"/>
              </a:rPr>
              <a:t>Need food that is easy to digest</a:t>
            </a:r>
          </a:p>
        </p:txBody>
      </p:sp>
      <p:pic>
        <p:nvPicPr>
          <p:cNvPr id="18436" name="Picture 2" descr="Pig Diagram.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1869" y="1211580"/>
            <a:ext cx="5751512" cy="248920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18437" name="TextBox 12"/>
          <p:cNvSpPr txBox="1">
            <a:spLocks noChangeArrowheads="1"/>
          </p:cNvSpPr>
          <p:nvPr/>
        </p:nvSpPr>
        <p:spPr bwMode="auto">
          <a:xfrm>
            <a:off x="3289300" y="3056769"/>
            <a:ext cx="301625" cy="369888"/>
          </a:xfrm>
          <a:prstGeom prst="rect">
            <a:avLst/>
          </a:prstGeom>
          <a:solidFill>
            <a:schemeClr val="accent1">
              <a:lumMod val="75000"/>
            </a:schemeClr>
          </a:solidFill>
          <a:ln w="12700">
            <a:noFill/>
            <a:miter lim="800000"/>
            <a:headEnd/>
            <a:tailEnd/>
          </a:ln>
          <a:effectLst>
            <a:outerShdw blurRad="50800" dist="38100" dir="2700000" algn="tl" rotWithShape="0">
              <a:prstClr val="black">
                <a:alpha val="40000"/>
              </a:prstClr>
            </a:outerShdw>
          </a:effectLst>
        </p:spPr>
        <p:txBody>
          <a:bodyPr wrap="non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r>
              <a:rPr lang="en-US" sz="1800" b="1" dirty="0">
                <a:solidFill>
                  <a:schemeClr val="bg1"/>
                </a:solidFill>
              </a:rPr>
              <a:t>1</a:t>
            </a:r>
          </a:p>
        </p:txBody>
      </p:sp>
      <p:pic>
        <p:nvPicPr>
          <p:cNvPr id="18438" name="Picture 3" descr="Cow digram.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289300" y="3746500"/>
            <a:ext cx="5715000" cy="293370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13" name="TextBox 12">
            <a:extLst>
              <a:ext uri="{FF2B5EF4-FFF2-40B4-BE49-F238E27FC236}">
                <a16:creationId xmlns:a16="http://schemas.microsoft.com/office/drawing/2014/main" id="{2383A409-106C-9144-B48D-FC18F9BE24D5}"/>
              </a:ext>
            </a:extLst>
          </p:cNvPr>
          <p:cNvSpPr txBox="1">
            <a:spLocks noChangeArrowheads="1"/>
          </p:cNvSpPr>
          <p:nvPr/>
        </p:nvSpPr>
        <p:spPr bwMode="auto">
          <a:xfrm>
            <a:off x="6540616" y="4067556"/>
            <a:ext cx="301686" cy="369332"/>
          </a:xfrm>
          <a:prstGeom prst="rect">
            <a:avLst/>
          </a:prstGeom>
          <a:solidFill>
            <a:schemeClr val="accent1">
              <a:lumMod val="75000"/>
            </a:schemeClr>
          </a:solidFill>
          <a:ln w="12700">
            <a:noFill/>
            <a:miter lim="800000"/>
            <a:headEnd/>
            <a:tailEnd/>
          </a:ln>
          <a:effectLst>
            <a:outerShdw blurRad="50800" dist="38100" dir="2700000" algn="tl" rotWithShape="0">
              <a:prstClr val="black">
                <a:alpha val="40000"/>
              </a:prstClr>
            </a:outerShdw>
          </a:effectLst>
        </p:spPr>
        <p:txBody>
          <a:bodyPr wrap="non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r>
              <a:rPr lang="en-US" sz="1800" b="1" dirty="0">
                <a:solidFill>
                  <a:schemeClr val="bg1"/>
                </a:solidFill>
              </a:rPr>
              <a:t>2</a:t>
            </a:r>
          </a:p>
        </p:txBody>
      </p:sp>
      <p:sp>
        <p:nvSpPr>
          <p:cNvPr id="14" name="TextBox 12">
            <a:extLst>
              <a:ext uri="{FF2B5EF4-FFF2-40B4-BE49-F238E27FC236}">
                <a16:creationId xmlns:a16="http://schemas.microsoft.com/office/drawing/2014/main" id="{DF0CDCFB-64E2-044A-9B54-FB4D40F8CE52}"/>
              </a:ext>
            </a:extLst>
          </p:cNvPr>
          <p:cNvSpPr txBox="1">
            <a:spLocks noChangeArrowheads="1"/>
          </p:cNvSpPr>
          <p:nvPr/>
        </p:nvSpPr>
        <p:spPr bwMode="auto">
          <a:xfrm>
            <a:off x="7436738" y="5541422"/>
            <a:ext cx="301686" cy="369332"/>
          </a:xfrm>
          <a:prstGeom prst="rect">
            <a:avLst/>
          </a:prstGeom>
          <a:solidFill>
            <a:schemeClr val="accent1">
              <a:lumMod val="75000"/>
            </a:schemeClr>
          </a:solidFill>
          <a:ln w="12700">
            <a:noFill/>
            <a:miter lim="800000"/>
            <a:headEnd/>
            <a:tailEnd/>
          </a:ln>
          <a:effectLst>
            <a:outerShdw blurRad="50800" dist="38100" dir="2700000" algn="tl" rotWithShape="0">
              <a:prstClr val="black">
                <a:alpha val="40000"/>
              </a:prstClr>
            </a:outerShdw>
          </a:effectLst>
        </p:spPr>
        <p:txBody>
          <a:bodyPr wrap="non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r>
              <a:rPr lang="en-US" sz="1800" b="1" dirty="0">
                <a:solidFill>
                  <a:schemeClr val="bg1"/>
                </a:solidFill>
              </a:rPr>
              <a:t>3</a:t>
            </a:r>
          </a:p>
        </p:txBody>
      </p:sp>
      <p:sp>
        <p:nvSpPr>
          <p:cNvPr id="15" name="TextBox 12">
            <a:extLst>
              <a:ext uri="{FF2B5EF4-FFF2-40B4-BE49-F238E27FC236}">
                <a16:creationId xmlns:a16="http://schemas.microsoft.com/office/drawing/2014/main" id="{1040DCC0-5E52-A54D-B027-0CCF36432C0C}"/>
              </a:ext>
            </a:extLst>
          </p:cNvPr>
          <p:cNvSpPr txBox="1">
            <a:spLocks noChangeArrowheads="1"/>
          </p:cNvSpPr>
          <p:nvPr/>
        </p:nvSpPr>
        <p:spPr bwMode="auto">
          <a:xfrm>
            <a:off x="6764869" y="6081914"/>
            <a:ext cx="301686" cy="369332"/>
          </a:xfrm>
          <a:prstGeom prst="rect">
            <a:avLst/>
          </a:prstGeom>
          <a:solidFill>
            <a:schemeClr val="accent1">
              <a:lumMod val="75000"/>
            </a:schemeClr>
          </a:solidFill>
          <a:ln w="12700">
            <a:noFill/>
            <a:miter lim="800000"/>
            <a:headEnd/>
            <a:tailEnd/>
          </a:ln>
          <a:effectLst>
            <a:outerShdw blurRad="50800" dist="38100" dir="2700000" algn="tl" rotWithShape="0">
              <a:prstClr val="black">
                <a:alpha val="40000"/>
              </a:prstClr>
            </a:outerShdw>
          </a:effectLst>
        </p:spPr>
        <p:txBody>
          <a:bodyPr wrap="non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r>
              <a:rPr lang="en-US" sz="1800" b="1" dirty="0">
                <a:solidFill>
                  <a:schemeClr val="bg1"/>
                </a:solidFill>
              </a:rPr>
              <a:t>4</a:t>
            </a:r>
          </a:p>
        </p:txBody>
      </p:sp>
      <p:sp>
        <p:nvSpPr>
          <p:cNvPr id="16" name="TextBox 12">
            <a:extLst>
              <a:ext uri="{FF2B5EF4-FFF2-40B4-BE49-F238E27FC236}">
                <a16:creationId xmlns:a16="http://schemas.microsoft.com/office/drawing/2014/main" id="{49E3BA3B-FFA5-DF4E-9DA2-1501F90A950C}"/>
              </a:ext>
            </a:extLst>
          </p:cNvPr>
          <p:cNvSpPr txBox="1">
            <a:spLocks noChangeArrowheads="1"/>
          </p:cNvSpPr>
          <p:nvPr/>
        </p:nvSpPr>
        <p:spPr bwMode="auto">
          <a:xfrm>
            <a:off x="7998710" y="5093168"/>
            <a:ext cx="301625" cy="369888"/>
          </a:xfrm>
          <a:prstGeom prst="rect">
            <a:avLst/>
          </a:prstGeom>
          <a:solidFill>
            <a:schemeClr val="accent1">
              <a:lumMod val="75000"/>
            </a:schemeClr>
          </a:solidFill>
          <a:ln w="12700">
            <a:noFill/>
            <a:miter lim="800000"/>
            <a:headEnd/>
            <a:tailEnd/>
          </a:ln>
          <a:effectLst>
            <a:outerShdw blurRad="50800" dist="38100" dir="2700000" algn="tl" rotWithShape="0">
              <a:prstClr val="black">
                <a:alpha val="40000"/>
              </a:prstClr>
            </a:outerShdw>
          </a:effectLst>
        </p:spPr>
        <p:txBody>
          <a:bodyPr wrap="non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r>
              <a:rPr lang="en-US" sz="1800" b="1" dirty="0">
                <a:solidFill>
                  <a:schemeClr val="bg1"/>
                </a:solidFill>
              </a:rPr>
              <a:t>1</a:t>
            </a:r>
          </a:p>
        </p:txBody>
      </p:sp>
      <p:sp>
        <p:nvSpPr>
          <p:cNvPr id="12" name="TextBox 11"/>
          <p:cNvSpPr txBox="1"/>
          <p:nvPr/>
        </p:nvSpPr>
        <p:spPr>
          <a:xfrm>
            <a:off x="33421" y="3967881"/>
            <a:ext cx="3255879" cy="2308324"/>
          </a:xfrm>
          <a:prstGeom prst="rect">
            <a:avLst/>
          </a:prstGeom>
          <a:noFill/>
        </p:spPr>
        <p:txBody>
          <a:bodyPr wrap="square">
            <a:spAutoFit/>
          </a:bodyPr>
          <a:lstStyle/>
          <a:p>
            <a:pPr marL="342900" indent="-342900">
              <a:buClr>
                <a:schemeClr val="tx1"/>
              </a:buClr>
              <a:buFont typeface="Arial" panose="020B0604020202020204" pitchFamily="34" charset="0"/>
              <a:buChar char="•"/>
              <a:defRPr/>
            </a:pPr>
            <a:r>
              <a:rPr lang="en-US" sz="2400" dirty="0">
                <a:latin typeface="Calibri" panose="020F0502020204030204" pitchFamily="34" charset="0"/>
              </a:rPr>
              <a:t>Cows have 4 stomach compartments</a:t>
            </a:r>
          </a:p>
          <a:p>
            <a:pPr marL="342900" indent="-342900">
              <a:buClr>
                <a:schemeClr val="tx1"/>
              </a:buClr>
              <a:buFont typeface="Arial" panose="020B0604020202020204" pitchFamily="34" charset="0"/>
              <a:buChar char="•"/>
              <a:defRPr/>
            </a:pPr>
            <a:r>
              <a:rPr lang="en-US" sz="2400" dirty="0">
                <a:latin typeface="Calibri" panose="020F0502020204030204" pitchFamily="34" charset="0"/>
              </a:rPr>
              <a:t>Can better process fiber through expanded digestive track</a:t>
            </a:r>
          </a:p>
        </p:txBody>
      </p:sp>
    </p:spTree>
    <p:extLst>
      <p:ext uri="{BB962C8B-B14F-4D97-AF65-F5344CB8AC3E}">
        <p14:creationId xmlns:p14="http://schemas.microsoft.com/office/powerpoint/2010/main" val="207726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E14C4DD-D628-544A-B3D1-26A99FB4056E}"/>
              </a:ext>
            </a:extLst>
          </p:cNvPr>
          <p:cNvSpPr>
            <a:spLocks noChangeArrowheads="1"/>
          </p:cNvSpPr>
          <p:nvPr/>
        </p:nvSpPr>
        <p:spPr bwMode="auto">
          <a:xfrm>
            <a:off x="0" y="1792301"/>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latin typeface="Calibri" panose="020F0502020204030204" pitchFamily="34" charset="0"/>
            </a:endParaRPr>
          </a:p>
        </p:txBody>
      </p:sp>
      <p:sp>
        <p:nvSpPr>
          <p:cNvPr id="2" name="Title 1">
            <a:extLst>
              <a:ext uri="{FF2B5EF4-FFF2-40B4-BE49-F238E27FC236}">
                <a16:creationId xmlns:a16="http://schemas.microsoft.com/office/drawing/2014/main" id="{40A467A6-A220-4445-A2B0-39592174A5DC}"/>
              </a:ext>
            </a:extLst>
          </p:cNvPr>
          <p:cNvSpPr>
            <a:spLocks noGrp="1"/>
          </p:cNvSpPr>
          <p:nvPr>
            <p:ph type="title"/>
          </p:nvPr>
        </p:nvSpPr>
        <p:spPr>
          <a:xfrm>
            <a:off x="0" y="186266"/>
            <a:ext cx="9144000" cy="939800"/>
          </a:xfrm>
        </p:spPr>
        <p:txBody>
          <a:bodyPr/>
          <a:lstStyle/>
          <a:p>
            <a:r>
              <a:rPr lang="en-US" dirty="0"/>
              <a:t>Veterinarians &amp; Food Safety</a:t>
            </a:r>
          </a:p>
        </p:txBody>
      </p:sp>
      <p:sp>
        <p:nvSpPr>
          <p:cNvPr id="10" name="Content Placeholder 9">
            <a:extLst>
              <a:ext uri="{FF2B5EF4-FFF2-40B4-BE49-F238E27FC236}">
                <a16:creationId xmlns:a16="http://schemas.microsoft.com/office/drawing/2014/main" id="{D4C29A3C-D9DF-084D-BF99-4B87D7736C00}"/>
              </a:ext>
            </a:extLst>
          </p:cNvPr>
          <p:cNvSpPr>
            <a:spLocks noGrp="1"/>
          </p:cNvSpPr>
          <p:nvPr>
            <p:ph sz="half" idx="4294967295"/>
          </p:nvPr>
        </p:nvSpPr>
        <p:spPr>
          <a:xfrm>
            <a:off x="485194" y="1550825"/>
            <a:ext cx="6074228" cy="4383444"/>
          </a:xfrm>
        </p:spPr>
        <p:txBody>
          <a:bodyPr/>
          <a:lstStyle/>
          <a:p>
            <a:pPr marL="0" indent="0">
              <a:buNone/>
            </a:pPr>
            <a:r>
              <a:rPr lang="en-US" sz="3200" dirty="0">
                <a:latin typeface="Calibri" panose="020F0502020204030204" pitchFamily="34" charset="0"/>
                <a:cs typeface="Calibri" panose="020F0502020204030204" pitchFamily="34" charset="0"/>
              </a:rPr>
              <a:t>Food Animal Production: </a:t>
            </a:r>
          </a:p>
          <a:p>
            <a:pPr>
              <a:buClr>
                <a:srgbClr val="006801"/>
              </a:buClr>
            </a:pPr>
            <a:r>
              <a:rPr lang="en-US" sz="2400" dirty="0">
                <a:latin typeface="Calibri" panose="020F0502020204030204" pitchFamily="34" charset="0"/>
                <a:cs typeface="Calibri" panose="020F0502020204030204" pitchFamily="34" charset="0"/>
              </a:rPr>
              <a:t>Disease prevention, control &amp; treatment</a:t>
            </a:r>
          </a:p>
          <a:p>
            <a:pPr>
              <a:buClr>
                <a:srgbClr val="006801"/>
              </a:buClr>
            </a:pPr>
            <a:r>
              <a:rPr lang="en-US" sz="2400" dirty="0">
                <a:latin typeface="Calibri" panose="020F0502020204030204" pitchFamily="34" charset="0"/>
                <a:cs typeface="Calibri" panose="020F0502020204030204" pitchFamily="34" charset="0"/>
              </a:rPr>
              <a:t>Development of new medicines</a:t>
            </a:r>
          </a:p>
          <a:p>
            <a:pPr>
              <a:buClr>
                <a:srgbClr val="006801"/>
              </a:buClr>
            </a:pPr>
            <a:r>
              <a:rPr lang="en-US" sz="2400" dirty="0">
                <a:latin typeface="Calibri" panose="020F0502020204030204" pitchFamily="34" charset="0"/>
                <a:cs typeface="Calibri" panose="020F0502020204030204" pitchFamily="34" charset="0"/>
              </a:rPr>
              <a:t>Humane food animal harvesting* </a:t>
            </a:r>
          </a:p>
          <a:p>
            <a:pPr marL="0" indent="0">
              <a:buNone/>
            </a:pPr>
            <a:endParaRPr lang="en-US" sz="2400" dirty="0">
              <a:latin typeface="Calibri" panose="020F0502020204030204" pitchFamily="34" charset="0"/>
              <a:cs typeface="Calibri" panose="020F0502020204030204" pitchFamily="34" charset="0"/>
            </a:endParaRPr>
          </a:p>
          <a:p>
            <a:pPr marL="0" indent="0">
              <a:buNone/>
            </a:pPr>
            <a:r>
              <a:rPr lang="en-US" sz="1800" dirty="0">
                <a:solidFill>
                  <a:schemeClr val="accent1">
                    <a:lumMod val="75000"/>
                  </a:schemeClr>
                </a:solidFill>
                <a:latin typeface="Calibri" panose="020F0502020204030204" pitchFamily="34" charset="0"/>
                <a:cs typeface="Calibri" panose="020F0502020204030204" pitchFamily="34" charset="0"/>
              </a:rPr>
              <a:t>*USDA Food Safety &amp; Inspection Service (FSIS)</a:t>
            </a:r>
          </a:p>
        </p:txBody>
      </p:sp>
      <p:pic>
        <p:nvPicPr>
          <p:cNvPr id="11" name="Picture 1" descr="https://www.agcareers.com/uploads/Food%20Animal%20Vet.jpg">
            <a:extLst>
              <a:ext uri="{FF2B5EF4-FFF2-40B4-BE49-F238E27FC236}">
                <a16:creationId xmlns:a16="http://schemas.microsoft.com/office/drawing/2014/main" id="{4FA247E6-DE12-694B-92D9-AB8CDC26892B}"/>
              </a:ext>
            </a:extLst>
          </p:cNvPr>
          <p:cNvPicPr>
            <a:picLocks noGrp="1" noChangeAspect="1" noChangeArrowheads="1"/>
          </p:cNvPicPr>
          <p:nvPr>
            <p:ph sz="half" idx="4294967295"/>
          </p:nvPr>
        </p:nvPicPr>
        <p:blipFill>
          <a:blip r:embed="rId3" r:link="rId4">
            <a:extLst>
              <a:ext uri="{28A0092B-C50C-407E-A947-70E740481C1C}">
                <a14:useLocalDpi xmlns:a14="http://schemas.microsoft.com/office/drawing/2010/main"/>
              </a:ext>
            </a:extLst>
          </a:blip>
          <a:srcRect/>
          <a:stretch>
            <a:fillRect/>
          </a:stretch>
        </p:blipFill>
        <p:spPr bwMode="auto">
          <a:xfrm>
            <a:off x="5337109" y="2795131"/>
            <a:ext cx="3321697" cy="3319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591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09606F1-05F1-E84C-9547-BB1CA3A16681}"/>
              </a:ext>
            </a:extLst>
          </p:cNvPr>
          <p:cNvSpPr/>
          <p:nvPr/>
        </p:nvSpPr>
        <p:spPr>
          <a:xfrm>
            <a:off x="5665882" y="0"/>
            <a:ext cx="3475828" cy="6858000"/>
          </a:xfrm>
          <a:prstGeom prst="rect">
            <a:avLst/>
          </a:prstGeom>
          <a:solidFill>
            <a:srgbClr val="A5CC3A"/>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81B48326-AA70-7F4A-ABED-C9FA63B31FC7}"/>
              </a:ext>
            </a:extLst>
          </p:cNvPr>
          <p:cNvSpPr txBox="1">
            <a:spLocks/>
          </p:cNvSpPr>
          <p:nvPr/>
        </p:nvSpPr>
        <p:spPr>
          <a:xfrm>
            <a:off x="5663631" y="1272213"/>
            <a:ext cx="3478080" cy="32558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5800" kern="1200" dirty="0">
                <a:solidFill>
                  <a:schemeClr val="tx1"/>
                </a:solidFill>
                <a:latin typeface="Calibri" panose="020F0502020204030204" pitchFamily="34" charset="0"/>
                <a:cs typeface="Calibri" panose="020F0502020204030204" pitchFamily="34" charset="0"/>
              </a:rPr>
              <a:t>Today’s Housing Options</a:t>
            </a:r>
          </a:p>
        </p:txBody>
      </p:sp>
      <p:pic>
        <p:nvPicPr>
          <p:cNvPr id="5" name="Picture 3" descr="Pigs 004">
            <a:extLst>
              <a:ext uri="{FF2B5EF4-FFF2-40B4-BE49-F238E27FC236}">
                <a16:creationId xmlns:a16="http://schemas.microsoft.com/office/drawing/2014/main" id="{0C2D40EA-8C92-6545-8540-F11F30AD863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6"/>
          <a:stretch/>
        </p:blipFill>
        <p:spPr bwMode="auto">
          <a:xfrm>
            <a:off x="2832951" y="0"/>
            <a:ext cx="2832951" cy="269748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Content Placeholder 5" descr="pajor-sowhouse.jpg">
            <a:extLst>
              <a:ext uri="{FF2B5EF4-FFF2-40B4-BE49-F238E27FC236}">
                <a16:creationId xmlns:a16="http://schemas.microsoft.com/office/drawing/2014/main" id="{497D9F51-3D93-AF4D-8653-D9CEA70D3099}"/>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1"/>
          <a:stretch/>
        </p:blipFill>
        <p:spPr>
          <a:xfrm>
            <a:off x="2290" y="10"/>
            <a:ext cx="2832931" cy="2697470"/>
          </a:xfrm>
          <a:prstGeom prst="rect">
            <a:avLst/>
          </a:prstGeom>
        </p:spPr>
      </p:pic>
      <p:pic>
        <p:nvPicPr>
          <p:cNvPr id="6" name="Picture 7" descr="A building with a grassy field&#10;&#10;Description automatically generated">
            <a:extLst>
              <a:ext uri="{FF2B5EF4-FFF2-40B4-BE49-F238E27FC236}">
                <a16:creationId xmlns:a16="http://schemas.microsoft.com/office/drawing/2014/main" id="{E3ABE2E8-68F2-9B48-A15B-37CC4D559806}"/>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20" y="2697480"/>
            <a:ext cx="5665862" cy="416052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Box 12">
            <a:extLst>
              <a:ext uri="{FF2B5EF4-FFF2-40B4-BE49-F238E27FC236}">
                <a16:creationId xmlns:a16="http://schemas.microsoft.com/office/drawing/2014/main" id="{7F5A8811-278E-164C-98CA-F8A9C23D7117}"/>
              </a:ext>
            </a:extLst>
          </p:cNvPr>
          <p:cNvSpPr txBox="1">
            <a:spLocks noChangeArrowheads="1"/>
          </p:cNvSpPr>
          <p:nvPr/>
        </p:nvSpPr>
        <p:spPr bwMode="auto">
          <a:xfrm>
            <a:off x="3498655" y="2226260"/>
            <a:ext cx="1501541" cy="369888"/>
          </a:xfrm>
          <a:prstGeom prst="rect">
            <a:avLst/>
          </a:prstGeom>
          <a:solidFill>
            <a:schemeClr val="tx1">
              <a:alpha val="55000"/>
            </a:schemeClr>
          </a:solidFill>
          <a:ln>
            <a:noFill/>
            <a:headEnd/>
            <a:tailEnd/>
          </a:ln>
        </p:spPr>
        <p:style>
          <a:lnRef idx="2">
            <a:schemeClr val="dk1"/>
          </a:lnRef>
          <a:fillRef idx="1">
            <a:schemeClr val="lt1"/>
          </a:fillRef>
          <a:effectRef idx="0">
            <a:schemeClr val="dk1"/>
          </a:effectRef>
          <a:fontRef idx="minor">
            <a:schemeClr val="dk1"/>
          </a:fontRef>
        </p:style>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a:r>
              <a:rPr lang="en-US" sz="1800" b="1" dirty="0">
                <a:ln w="0"/>
                <a:solidFill>
                  <a:srgbClr val="A5CC3A"/>
                </a:solidFill>
                <a:effectLst>
                  <a:outerShdw blurRad="38100" dist="19050" dir="2700000" algn="tl" rotWithShape="0">
                    <a:schemeClr val="dk1">
                      <a:alpha val="40000"/>
                    </a:schemeClr>
                  </a:outerShdw>
                </a:effectLst>
              </a:rPr>
              <a:t>Hoop</a:t>
            </a:r>
            <a:endParaRPr lang="en-US" sz="1800" b="1" dirty="0">
              <a:ln>
                <a:solidFill>
                  <a:schemeClr val="tx1"/>
                </a:solidFill>
              </a:ln>
              <a:solidFill>
                <a:srgbClr val="A5CC3A"/>
              </a:solidFill>
            </a:endParaRPr>
          </a:p>
        </p:txBody>
      </p:sp>
      <p:sp>
        <p:nvSpPr>
          <p:cNvPr id="10" name="TextBox 12">
            <a:extLst>
              <a:ext uri="{FF2B5EF4-FFF2-40B4-BE49-F238E27FC236}">
                <a16:creationId xmlns:a16="http://schemas.microsoft.com/office/drawing/2014/main" id="{4F9F6A67-2028-AA4E-9BEE-20858328BA96}"/>
              </a:ext>
            </a:extLst>
          </p:cNvPr>
          <p:cNvSpPr txBox="1">
            <a:spLocks noChangeArrowheads="1"/>
          </p:cNvSpPr>
          <p:nvPr/>
        </p:nvSpPr>
        <p:spPr bwMode="auto">
          <a:xfrm>
            <a:off x="709363" y="2226260"/>
            <a:ext cx="1501541" cy="369888"/>
          </a:xfrm>
          <a:prstGeom prst="rect">
            <a:avLst/>
          </a:prstGeom>
          <a:solidFill>
            <a:schemeClr val="tx1">
              <a:alpha val="55000"/>
            </a:schemeClr>
          </a:solidFill>
          <a:ln>
            <a:noFill/>
            <a:headEnd/>
            <a:tailEnd/>
          </a:ln>
        </p:spPr>
        <p:style>
          <a:lnRef idx="2">
            <a:schemeClr val="dk1"/>
          </a:lnRef>
          <a:fillRef idx="1">
            <a:schemeClr val="lt1"/>
          </a:fillRef>
          <a:effectRef idx="0">
            <a:schemeClr val="dk1"/>
          </a:effectRef>
          <a:fontRef idx="minor">
            <a:schemeClr val="dk1"/>
          </a:fontRef>
        </p:style>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a:r>
              <a:rPr lang="en-US" sz="1800" b="1" dirty="0">
                <a:ln w="0"/>
                <a:solidFill>
                  <a:srgbClr val="A5CC3A"/>
                </a:solidFill>
                <a:effectLst>
                  <a:outerShdw blurRad="38100" dist="19050" dir="2700000" algn="tl" rotWithShape="0">
                    <a:schemeClr val="dk1">
                      <a:alpha val="40000"/>
                    </a:schemeClr>
                  </a:outerShdw>
                </a:effectLst>
              </a:rPr>
              <a:t>Pasture</a:t>
            </a:r>
            <a:endParaRPr lang="en-US" sz="1800" b="1" dirty="0">
              <a:ln>
                <a:solidFill>
                  <a:schemeClr val="tx1"/>
                </a:solidFill>
              </a:ln>
              <a:solidFill>
                <a:srgbClr val="A5CC3A"/>
              </a:solidFill>
            </a:endParaRPr>
          </a:p>
        </p:txBody>
      </p:sp>
      <p:sp>
        <p:nvSpPr>
          <p:cNvPr id="11" name="TextBox 12">
            <a:extLst>
              <a:ext uri="{FF2B5EF4-FFF2-40B4-BE49-F238E27FC236}">
                <a16:creationId xmlns:a16="http://schemas.microsoft.com/office/drawing/2014/main" id="{8195FB47-A80B-714C-ACF8-C14679CCDA0D}"/>
              </a:ext>
            </a:extLst>
          </p:cNvPr>
          <p:cNvSpPr txBox="1">
            <a:spLocks noChangeArrowheads="1"/>
          </p:cNvSpPr>
          <p:nvPr/>
        </p:nvSpPr>
        <p:spPr bwMode="auto">
          <a:xfrm>
            <a:off x="1915300" y="2900144"/>
            <a:ext cx="1835302" cy="369332"/>
          </a:xfrm>
          <a:prstGeom prst="rect">
            <a:avLst/>
          </a:prstGeom>
          <a:solidFill>
            <a:schemeClr val="tx1">
              <a:alpha val="55000"/>
            </a:schemeClr>
          </a:solidFill>
          <a:ln>
            <a:noFill/>
            <a:headEnd/>
            <a:tailEnd/>
          </a:ln>
        </p:spPr>
        <p:style>
          <a:lnRef idx="2">
            <a:schemeClr val="dk1"/>
          </a:lnRef>
          <a:fillRef idx="1">
            <a:schemeClr val="lt1"/>
          </a:fillRef>
          <a:effectRef idx="0">
            <a:schemeClr val="dk1"/>
          </a:effectRef>
          <a:fontRef idx="minor">
            <a:schemeClr val="dk1"/>
          </a:fontRef>
        </p:style>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a:r>
              <a:rPr lang="en-US" sz="1800" b="1" dirty="0">
                <a:ln w="0"/>
                <a:solidFill>
                  <a:srgbClr val="A5CC3A"/>
                </a:solidFill>
                <a:effectLst>
                  <a:outerShdw blurRad="38100" dist="19050" dir="2700000" algn="tl" rotWithShape="0">
                    <a:schemeClr val="dk1">
                      <a:alpha val="40000"/>
                    </a:schemeClr>
                  </a:outerShdw>
                </a:effectLst>
              </a:rPr>
              <a:t>Specialized Barns</a:t>
            </a:r>
            <a:endParaRPr lang="en-US" sz="1800" b="1" dirty="0">
              <a:ln>
                <a:solidFill>
                  <a:schemeClr val="tx1"/>
                </a:solidFill>
              </a:ln>
              <a:solidFill>
                <a:srgbClr val="A5CC3A"/>
              </a:solidFill>
            </a:endParaRPr>
          </a:p>
        </p:txBody>
      </p:sp>
    </p:spTree>
    <p:extLst>
      <p:ext uri="{BB962C8B-B14F-4D97-AF65-F5344CB8AC3E}">
        <p14:creationId xmlns:p14="http://schemas.microsoft.com/office/powerpoint/2010/main" val="704048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2"/>
          <p:cNvSpPr>
            <a:spLocks noGrp="1"/>
          </p:cNvSpPr>
          <p:nvPr>
            <p:ph type="title"/>
          </p:nvPr>
        </p:nvSpPr>
        <p:spPr>
          <a:xfrm>
            <a:off x="0" y="186266"/>
            <a:ext cx="9144000" cy="939800"/>
          </a:xfrm>
        </p:spPr>
        <p:txBody>
          <a:bodyPr/>
          <a:lstStyle/>
          <a:p>
            <a:r>
              <a:rPr lang="en-US" dirty="0"/>
              <a:t>Specialized Barns &amp; Pig Health</a:t>
            </a:r>
          </a:p>
        </p:txBody>
      </p:sp>
      <p:sp>
        <p:nvSpPr>
          <p:cNvPr id="4" name="Content Placeholder 3"/>
          <p:cNvSpPr>
            <a:spLocks noGrp="1"/>
          </p:cNvSpPr>
          <p:nvPr>
            <p:ph idx="1"/>
          </p:nvPr>
        </p:nvSpPr>
        <p:spPr/>
        <p:txBody>
          <a:bodyPr/>
          <a:lstStyle/>
          <a:p>
            <a:pPr marL="342900" indent="-342900">
              <a:buFont typeface="Arial" panose="020B0604020202020204" pitchFamily="34" charset="0"/>
              <a:buChar char="•"/>
              <a:defRPr/>
            </a:pPr>
            <a:r>
              <a:rPr lang="en-US" sz="2800" dirty="0">
                <a:latin typeface="Calibri" panose="020F0502020204030204" pitchFamily="34" charset="0"/>
              </a:rPr>
              <a:t>Protection: Weather, predators, disease</a:t>
            </a:r>
          </a:p>
          <a:p>
            <a:pPr marL="342900" indent="-342900">
              <a:buFont typeface="Arial" panose="020B0604020202020204" pitchFamily="34" charset="0"/>
              <a:buChar char="•"/>
              <a:defRPr/>
            </a:pPr>
            <a:r>
              <a:rPr lang="en-US" sz="2800" dirty="0">
                <a:latin typeface="Calibri" panose="020F0502020204030204" pitchFamily="34" charset="0"/>
              </a:rPr>
              <a:t>Constant levels of care and nutrition</a:t>
            </a:r>
          </a:p>
          <a:p>
            <a:pPr marL="342900" indent="-342900">
              <a:buFont typeface="Arial" panose="020B0604020202020204" pitchFamily="34" charset="0"/>
              <a:buChar char="•"/>
              <a:defRPr/>
            </a:pPr>
            <a:r>
              <a:rPr lang="en-US" sz="2800" dirty="0">
                <a:latin typeface="Calibri" panose="020F0502020204030204" pitchFamily="34" charset="0"/>
              </a:rPr>
              <a:t>Feed &amp; water monitored to meet pig’s growth cycle</a:t>
            </a:r>
          </a:p>
          <a:p>
            <a:pPr marL="0" indent="0">
              <a:buNone/>
            </a:pPr>
            <a:endParaRPr lang="en-US" dirty="0"/>
          </a:p>
        </p:txBody>
      </p:sp>
      <p:pic>
        <p:nvPicPr>
          <p:cNvPr id="8" name="Picture 10" descr="C:\Users\koemanj\AppData\Local\Microsoft\Windows\Temporary Internet Files\Content.Outlook\5HDSLX9U\Pigs056 (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42275" y="3075001"/>
            <a:ext cx="2755900" cy="28289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pic>
        <p:nvPicPr>
          <p:cNvPr id="3" name="Picture 2" descr="Snowy Pig Barn.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84475" y="3075001"/>
            <a:ext cx="5159675" cy="2828916"/>
          </a:xfrm>
          <a:prstGeom prst="rect">
            <a:avLst/>
          </a:prstGeom>
        </p:spPr>
      </p:pic>
    </p:spTree>
    <p:extLst>
      <p:ext uri="{BB962C8B-B14F-4D97-AF65-F5344CB8AC3E}">
        <p14:creationId xmlns:p14="http://schemas.microsoft.com/office/powerpoint/2010/main" val="2560579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8A054AB-58D6-49AC-A5FA-6FAE304EB9B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47102" y="2763100"/>
            <a:ext cx="4196898" cy="4094900"/>
          </a:xfrm>
          <a:prstGeom prst="rect">
            <a:avLst/>
          </a:prstGeom>
          <a:ln w="3175">
            <a:noFill/>
          </a:ln>
        </p:spPr>
      </p:pic>
      <p:sp>
        <p:nvSpPr>
          <p:cNvPr id="4" name="Title 3">
            <a:extLst>
              <a:ext uri="{FF2B5EF4-FFF2-40B4-BE49-F238E27FC236}">
                <a16:creationId xmlns:a16="http://schemas.microsoft.com/office/drawing/2014/main" id="{72D97104-3F7D-6948-9FD2-142E97D0D0BC}"/>
              </a:ext>
            </a:extLst>
          </p:cNvPr>
          <p:cNvSpPr>
            <a:spLocks noGrp="1"/>
          </p:cNvSpPr>
          <p:nvPr>
            <p:ph type="title"/>
          </p:nvPr>
        </p:nvSpPr>
        <p:spPr/>
        <p:txBody>
          <a:bodyPr/>
          <a:lstStyle/>
          <a:p>
            <a:r>
              <a:rPr lang="en-US" dirty="0"/>
              <a:t>Disease Prevention &amp; Pig Health</a:t>
            </a:r>
          </a:p>
        </p:txBody>
      </p:sp>
      <p:grpSp>
        <p:nvGrpSpPr>
          <p:cNvPr id="3" name="Group 2">
            <a:extLst>
              <a:ext uri="{FF2B5EF4-FFF2-40B4-BE49-F238E27FC236}">
                <a16:creationId xmlns:a16="http://schemas.microsoft.com/office/drawing/2014/main" id="{29CC0A70-D61B-DC4A-93A5-FF0888E30D18}"/>
              </a:ext>
            </a:extLst>
          </p:cNvPr>
          <p:cNvGrpSpPr/>
          <p:nvPr/>
        </p:nvGrpSpPr>
        <p:grpSpPr>
          <a:xfrm>
            <a:off x="0" y="2763100"/>
            <a:ext cx="4947102" cy="4094900"/>
            <a:chOff x="3862091" y="1381550"/>
            <a:chExt cx="4947102" cy="4094900"/>
          </a:xfrm>
        </p:grpSpPr>
        <p:pic>
          <p:nvPicPr>
            <p:cNvPr id="6" name="Picture 5">
              <a:extLst>
                <a:ext uri="{FF2B5EF4-FFF2-40B4-BE49-F238E27FC236}">
                  <a16:creationId xmlns:a16="http://schemas.microsoft.com/office/drawing/2014/main" id="{14BE69C0-F43B-49C4-AD03-E31A27EA2D1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862091" y="1381550"/>
              <a:ext cx="4947102" cy="4094900"/>
            </a:xfrm>
            <a:prstGeom prst="rect">
              <a:avLst/>
            </a:prstGeom>
            <a:ln w="3175">
              <a:noFill/>
            </a:ln>
          </p:spPr>
        </p:pic>
        <p:pic>
          <p:nvPicPr>
            <p:cNvPr id="10" name="Picture 9">
              <a:extLst>
                <a:ext uri="{FF2B5EF4-FFF2-40B4-BE49-F238E27FC236}">
                  <a16:creationId xmlns:a16="http://schemas.microsoft.com/office/drawing/2014/main" id="{AF60B30E-F2E2-4D48-83CE-41DBE696307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138910" y="2473511"/>
              <a:ext cx="1143001" cy="1312362"/>
            </a:xfrm>
            <a:prstGeom prst="rect">
              <a:avLst/>
            </a:prstGeom>
            <a:ln w="3175">
              <a:noFill/>
            </a:ln>
          </p:spPr>
        </p:pic>
      </p:grpSp>
      <p:pic>
        <p:nvPicPr>
          <p:cNvPr id="52225" name="Picture 3" descr="12585.jpg">
            <a:extLst>
              <a:ext uri="{FF2B5EF4-FFF2-40B4-BE49-F238E27FC236}">
                <a16:creationId xmlns:a16="http://schemas.microsoft.com/office/drawing/2014/main" id="{23969425-1CD9-9443-A242-4E6E401330E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auto">
          <a:xfrm>
            <a:off x="2897998" y="1174094"/>
            <a:ext cx="3348003" cy="1583091"/>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314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6266"/>
            <a:ext cx="9144000" cy="939800"/>
          </a:xfrm>
        </p:spPr>
        <p:txBody>
          <a:bodyPr/>
          <a:lstStyle/>
          <a:p>
            <a:r>
              <a:rPr lang="en-US" dirty="0"/>
              <a:t>Disease Prevention &amp; Pig Health</a:t>
            </a:r>
          </a:p>
        </p:txBody>
      </p:sp>
      <p:sp>
        <p:nvSpPr>
          <p:cNvPr id="5" name="Content Placeholder 4"/>
          <p:cNvSpPr>
            <a:spLocks noGrp="1"/>
          </p:cNvSpPr>
          <p:nvPr>
            <p:ph idx="1"/>
          </p:nvPr>
        </p:nvSpPr>
        <p:spPr/>
        <p:txBody>
          <a:bodyPr/>
          <a:lstStyle/>
          <a:p>
            <a:pPr>
              <a:buNone/>
              <a:defRPr/>
            </a:pPr>
            <a:r>
              <a:rPr lang="en-US" dirty="0">
                <a:latin typeface="Calibri" panose="020F0502020204030204" pitchFamily="34" charset="0"/>
              </a:rPr>
              <a:t>All-in/All-out Management Systems:</a:t>
            </a:r>
          </a:p>
          <a:p>
            <a:pPr marL="342900" indent="-342900">
              <a:buFont typeface="Arial" panose="020B0604020202020204" pitchFamily="34" charset="0"/>
              <a:buChar char="•"/>
              <a:defRPr/>
            </a:pPr>
            <a:r>
              <a:rPr lang="en-US" dirty="0">
                <a:latin typeface="Calibri" panose="020F0502020204030204" pitchFamily="34" charset="0"/>
              </a:rPr>
              <a:t>Animals moved in distinct groups</a:t>
            </a:r>
          </a:p>
          <a:p>
            <a:pPr marL="342900" indent="-342900">
              <a:buFont typeface="Arial" panose="020B0604020202020204" pitchFamily="34" charset="0"/>
              <a:buChar char="•"/>
              <a:defRPr/>
            </a:pPr>
            <a:r>
              <a:rPr lang="en-US" dirty="0">
                <a:latin typeface="Calibri" panose="020F0502020204030204" pitchFamily="34" charset="0"/>
              </a:rPr>
              <a:t>Reduces spread of disease</a:t>
            </a:r>
          </a:p>
          <a:p>
            <a:pPr marL="342900" indent="-342900">
              <a:buFont typeface="Arial" panose="020B0604020202020204" pitchFamily="34" charset="0"/>
              <a:buChar char="•"/>
              <a:defRPr/>
            </a:pPr>
            <a:r>
              <a:rPr lang="en-US" dirty="0">
                <a:latin typeface="Calibri" panose="020F0502020204030204" pitchFamily="34" charset="0"/>
              </a:rPr>
              <a:t>Facilities disinfected between groups</a:t>
            </a:r>
          </a:p>
          <a:p>
            <a:endParaRPr lang="en-US" sz="3200" dirty="0"/>
          </a:p>
        </p:txBody>
      </p:sp>
      <p:pic>
        <p:nvPicPr>
          <p:cNvPr id="6" name="Picture 1" descr="Biosecurity016 2.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69892" y="3747504"/>
            <a:ext cx="2870201" cy="27582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029"/>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619099" y="3756616"/>
            <a:ext cx="4706754" cy="2749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46754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5039A3E2-F17E-417E-B6A9-2B60B730DF4A}"/>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1" y="1"/>
            <a:ext cx="9144000" cy="6858000"/>
          </a:xfrm>
        </p:spPr>
      </p:pic>
      <p:sp>
        <p:nvSpPr>
          <p:cNvPr id="4" name="Rectangle 3">
            <a:extLst>
              <a:ext uri="{FF2B5EF4-FFF2-40B4-BE49-F238E27FC236}">
                <a16:creationId xmlns:a16="http://schemas.microsoft.com/office/drawing/2014/main" id="{D2C81DB7-096B-CC45-99FD-C0127489875C}"/>
              </a:ext>
            </a:extLst>
          </p:cNvPr>
          <p:cNvSpPr/>
          <p:nvPr/>
        </p:nvSpPr>
        <p:spPr>
          <a:xfrm>
            <a:off x="0" y="0"/>
            <a:ext cx="9144000" cy="6857999"/>
          </a:xfrm>
          <a:prstGeom prst="rect">
            <a:avLst/>
          </a:prstGeom>
          <a:solidFill>
            <a:srgbClr val="00000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Rectangle 9">
            <a:extLst>
              <a:ext uri="{FF2B5EF4-FFF2-40B4-BE49-F238E27FC236}">
                <a16:creationId xmlns:a16="http://schemas.microsoft.com/office/drawing/2014/main" id="{70C44A74-C541-4AFA-BA3A-377BA7BA41B5}"/>
              </a:ext>
            </a:extLst>
          </p:cNvPr>
          <p:cNvSpPr/>
          <p:nvPr/>
        </p:nvSpPr>
        <p:spPr>
          <a:xfrm>
            <a:off x="1224953" y="788085"/>
            <a:ext cx="7277100" cy="769441"/>
          </a:xfrm>
          <a:prstGeom prst="rect">
            <a:avLst/>
          </a:prstGeom>
        </p:spPr>
        <p:txBody>
          <a:bodyPr wrap="square">
            <a:spAutoFit/>
          </a:bodyPr>
          <a:lstStyle/>
          <a:p>
            <a:r>
              <a:rPr lang="en-US" sz="4400" b="1"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   Responsible Antibiotic Use</a:t>
            </a:r>
          </a:p>
        </p:txBody>
      </p:sp>
    </p:spTree>
    <p:extLst>
      <p:ext uri="{BB962C8B-B14F-4D97-AF65-F5344CB8AC3E}">
        <p14:creationId xmlns:p14="http://schemas.microsoft.com/office/powerpoint/2010/main" val="12892744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Responsible Antibiotic Use: All Species</a:t>
            </a:r>
          </a:p>
        </p:txBody>
      </p:sp>
      <p:pic>
        <p:nvPicPr>
          <p:cNvPr id="21" name="Picture 20" descr="Vet-Facility.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62759" y="3759200"/>
            <a:ext cx="2740084" cy="2527300"/>
          </a:xfrm>
          <a:prstGeom prst="rect">
            <a:avLst/>
          </a:prstGeom>
        </p:spPr>
      </p:pic>
      <p:pic>
        <p:nvPicPr>
          <p:cNvPr id="3" name="Picture 2" descr="schroeder-vet.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50061" y="1246441"/>
            <a:ext cx="2752782" cy="2383918"/>
          </a:xfrm>
          <a:prstGeom prst="rect">
            <a:avLst/>
          </a:prstGeom>
        </p:spPr>
      </p:pic>
      <p:sp>
        <p:nvSpPr>
          <p:cNvPr id="11" name="Content Placeholder 5">
            <a:extLst>
              <a:ext uri="{FF2B5EF4-FFF2-40B4-BE49-F238E27FC236}">
                <a16:creationId xmlns:a16="http://schemas.microsoft.com/office/drawing/2014/main" id="{9BB41966-7CC1-1C4A-9B4D-A219625F9111}"/>
              </a:ext>
            </a:extLst>
          </p:cNvPr>
          <p:cNvSpPr>
            <a:spLocks noGrp="1"/>
          </p:cNvSpPr>
          <p:nvPr>
            <p:ph sz="half" idx="2"/>
          </p:nvPr>
        </p:nvSpPr>
        <p:spPr>
          <a:xfrm>
            <a:off x="200345" y="1390625"/>
            <a:ext cx="4371655" cy="4490051"/>
          </a:xfrm>
        </p:spPr>
        <p:txBody>
          <a:bodyPr/>
          <a:lstStyle/>
          <a:p>
            <a:pPr marL="0" indent="0">
              <a:buNone/>
            </a:pPr>
            <a:r>
              <a:rPr lang="en-US" sz="3000" dirty="0"/>
              <a:t>Ensure antibiotic is:</a:t>
            </a:r>
          </a:p>
          <a:p>
            <a:r>
              <a:rPr lang="en-US" sz="2800" dirty="0"/>
              <a:t>Needed for condition</a:t>
            </a:r>
          </a:p>
          <a:p>
            <a:r>
              <a:rPr lang="en-US" sz="2800" dirty="0"/>
              <a:t>Appropriate for condition</a:t>
            </a:r>
          </a:p>
          <a:p>
            <a:r>
              <a:rPr lang="en-US" sz="2800" dirty="0"/>
              <a:t>Given in correct:</a:t>
            </a:r>
          </a:p>
          <a:p>
            <a:pPr lvl="1">
              <a:buFont typeface="System Font Regular"/>
              <a:buChar char="-"/>
            </a:pPr>
            <a:r>
              <a:rPr lang="en-US" sz="2400" dirty="0"/>
              <a:t>Dose</a:t>
            </a:r>
          </a:p>
          <a:p>
            <a:pPr lvl="1">
              <a:buFont typeface="System Font Regular"/>
              <a:buChar char="-"/>
            </a:pPr>
            <a:r>
              <a:rPr lang="en-US" sz="2400" dirty="0"/>
              <a:t>Frequency</a:t>
            </a:r>
          </a:p>
          <a:p>
            <a:pPr lvl="1">
              <a:buFont typeface="System Font Regular"/>
              <a:buChar char="-"/>
            </a:pPr>
            <a:r>
              <a:rPr lang="en-US" sz="2400" dirty="0"/>
              <a:t>Duration</a:t>
            </a:r>
          </a:p>
          <a:p>
            <a:pPr lvl="1">
              <a:buFont typeface="System Font Regular"/>
              <a:buChar char="-"/>
            </a:pPr>
            <a:r>
              <a:rPr lang="en-US" sz="2400" dirty="0"/>
              <a:t>Delivery method</a:t>
            </a:r>
          </a:p>
          <a:p>
            <a:pPr lvl="1"/>
            <a:endParaRPr lang="en-US" dirty="0"/>
          </a:p>
          <a:p>
            <a:pPr marL="285750" lvl="1" indent="0">
              <a:buNone/>
            </a:pPr>
            <a:r>
              <a:rPr lang="en-US" dirty="0" err="1">
                <a:solidFill>
                  <a:schemeClr val="accent1">
                    <a:lumMod val="75000"/>
                  </a:schemeClr>
                </a:solidFill>
                <a:latin typeface="Calibri" panose="020F0502020204030204" pitchFamily="34" charset="0"/>
              </a:rPr>
              <a:t>AVMA.org</a:t>
            </a:r>
            <a:endParaRPr lang="en-US" dirty="0">
              <a:solidFill>
                <a:schemeClr val="accent1">
                  <a:lumMod val="75000"/>
                </a:schemeClr>
              </a:solidFill>
              <a:latin typeface="Calibri" panose="020F0502020204030204" pitchFamily="34" charset="0"/>
            </a:endParaRPr>
          </a:p>
          <a:p>
            <a:pPr lvl="1"/>
            <a:endParaRPr lang="en-US" dirty="0"/>
          </a:p>
        </p:txBody>
      </p:sp>
    </p:spTree>
    <p:extLst>
      <p:ext uri="{BB962C8B-B14F-4D97-AF65-F5344CB8AC3E}">
        <p14:creationId xmlns:p14="http://schemas.microsoft.com/office/powerpoint/2010/main" val="2803987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92529-66C3-854E-91B3-6164831F9632}"/>
              </a:ext>
            </a:extLst>
          </p:cNvPr>
          <p:cNvSpPr>
            <a:spLocks noGrp="1"/>
          </p:cNvSpPr>
          <p:nvPr>
            <p:ph type="title"/>
          </p:nvPr>
        </p:nvSpPr>
        <p:spPr/>
        <p:txBody>
          <a:bodyPr/>
          <a:lstStyle/>
          <a:p>
            <a:r>
              <a:rPr lang="en-US" altLang="en-US" dirty="0">
                <a:ea typeface="Geneva" panose="020B0503030404040204" pitchFamily="34" charset="0"/>
              </a:rPr>
              <a:t>FDA Antibiotic Classes</a:t>
            </a:r>
            <a:endParaRPr lang="en-US" dirty="0"/>
          </a:p>
        </p:txBody>
      </p:sp>
      <p:sp>
        <p:nvSpPr>
          <p:cNvPr id="3" name="Content Placeholder 2">
            <a:extLst>
              <a:ext uri="{FF2B5EF4-FFF2-40B4-BE49-F238E27FC236}">
                <a16:creationId xmlns:a16="http://schemas.microsoft.com/office/drawing/2014/main" id="{DB9D2658-0418-0547-98F9-2E1F8E997EEC}"/>
              </a:ext>
            </a:extLst>
          </p:cNvPr>
          <p:cNvSpPr>
            <a:spLocks noGrp="1"/>
          </p:cNvSpPr>
          <p:nvPr>
            <p:ph sz="half" idx="1"/>
          </p:nvPr>
        </p:nvSpPr>
        <p:spPr/>
        <p:txBody>
          <a:bodyPr/>
          <a:lstStyle/>
          <a:p>
            <a:pPr marL="0" indent="0">
              <a:buClr>
                <a:schemeClr val="accent3"/>
              </a:buClr>
              <a:buFont typeface="Arial" charset="0"/>
              <a:buNone/>
              <a:defRPr/>
            </a:pPr>
            <a:r>
              <a:rPr lang="en-US" u="sng" dirty="0">
                <a:solidFill>
                  <a:schemeClr val="accent1">
                    <a:lumMod val="75000"/>
                  </a:schemeClr>
                </a:solidFill>
                <a:latin typeface="Calibri" panose="020F0502020204030204" pitchFamily="34" charset="0"/>
              </a:rPr>
              <a:t>Medically Important </a:t>
            </a:r>
            <a:endParaRPr lang="en-US" dirty="0">
              <a:solidFill>
                <a:schemeClr val="accent1">
                  <a:lumMod val="75000"/>
                </a:schemeClr>
              </a:solidFill>
              <a:latin typeface="Calibri" panose="020F0502020204030204" pitchFamily="34" charset="0"/>
            </a:endParaRPr>
          </a:p>
          <a:p>
            <a:pPr>
              <a:buFont typeface="Arial" charset="0"/>
              <a:buChar char="•"/>
              <a:defRPr/>
            </a:pPr>
            <a:r>
              <a:rPr lang="en-US" dirty="0">
                <a:latin typeface="Calibri" panose="020F0502020204030204" pitchFamily="34" charset="0"/>
              </a:rPr>
              <a:t>Important for treating human disease</a:t>
            </a:r>
          </a:p>
          <a:p>
            <a:pPr>
              <a:buFont typeface="Arial" charset="0"/>
              <a:buChar char="•"/>
              <a:defRPr/>
            </a:pPr>
            <a:r>
              <a:rPr lang="en-US" dirty="0">
                <a:latin typeface="Calibri" panose="020F0502020204030204" pitchFamily="34" charset="0"/>
              </a:rPr>
              <a:t>Include: penicillins, cephalosporins, quinolones, fluroquinolones, tetracyclines, macrolides, sulfas, glycopeptides</a:t>
            </a:r>
          </a:p>
          <a:p>
            <a:pPr>
              <a:buFont typeface="Arial" charset="0"/>
              <a:buChar char="•"/>
              <a:defRPr/>
            </a:pPr>
            <a:r>
              <a:rPr lang="en-US" dirty="0">
                <a:latin typeface="Calibri" panose="020F0502020204030204" pitchFamily="34" charset="0"/>
              </a:rPr>
              <a:t>Requires VFD for feed. Rx for water</a:t>
            </a:r>
          </a:p>
        </p:txBody>
      </p:sp>
    </p:spTree>
    <p:extLst>
      <p:ext uri="{BB962C8B-B14F-4D97-AF65-F5344CB8AC3E}">
        <p14:creationId xmlns:p14="http://schemas.microsoft.com/office/powerpoint/2010/main" val="3553748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92529-66C3-854E-91B3-6164831F9632}"/>
              </a:ext>
            </a:extLst>
          </p:cNvPr>
          <p:cNvSpPr>
            <a:spLocks noGrp="1"/>
          </p:cNvSpPr>
          <p:nvPr>
            <p:ph type="title"/>
          </p:nvPr>
        </p:nvSpPr>
        <p:spPr/>
        <p:txBody>
          <a:bodyPr/>
          <a:lstStyle/>
          <a:p>
            <a:r>
              <a:rPr lang="en-US" altLang="en-US" dirty="0">
                <a:ea typeface="Geneva" panose="020B0503030404040204" pitchFamily="34" charset="0"/>
              </a:rPr>
              <a:t>FDA Antibiotic Classes</a:t>
            </a:r>
            <a:endParaRPr lang="en-US" dirty="0"/>
          </a:p>
        </p:txBody>
      </p:sp>
      <p:sp>
        <p:nvSpPr>
          <p:cNvPr id="3" name="Content Placeholder 2">
            <a:extLst>
              <a:ext uri="{FF2B5EF4-FFF2-40B4-BE49-F238E27FC236}">
                <a16:creationId xmlns:a16="http://schemas.microsoft.com/office/drawing/2014/main" id="{DB9D2658-0418-0547-98F9-2E1F8E997EEC}"/>
              </a:ext>
            </a:extLst>
          </p:cNvPr>
          <p:cNvSpPr>
            <a:spLocks noGrp="1"/>
          </p:cNvSpPr>
          <p:nvPr>
            <p:ph sz="half" idx="1"/>
          </p:nvPr>
        </p:nvSpPr>
        <p:spPr/>
        <p:txBody>
          <a:bodyPr/>
          <a:lstStyle/>
          <a:p>
            <a:pPr marL="0" indent="0">
              <a:buClr>
                <a:schemeClr val="accent3"/>
              </a:buClr>
              <a:buFont typeface="Arial" charset="0"/>
              <a:buNone/>
              <a:defRPr/>
            </a:pPr>
            <a:r>
              <a:rPr lang="en-US" u="sng" dirty="0">
                <a:solidFill>
                  <a:schemeClr val="tx1">
                    <a:lumMod val="65000"/>
                    <a:lumOff val="35000"/>
                  </a:schemeClr>
                </a:solidFill>
                <a:latin typeface="Calibri" panose="020F0502020204030204" pitchFamily="34" charset="0"/>
              </a:rPr>
              <a:t>Medically Important </a:t>
            </a:r>
            <a:endParaRPr lang="en-US" dirty="0">
              <a:solidFill>
                <a:schemeClr val="tx1">
                  <a:lumMod val="65000"/>
                  <a:lumOff val="35000"/>
                </a:schemeClr>
              </a:solidFill>
              <a:latin typeface="Calibri" panose="020F0502020204030204" pitchFamily="34" charset="0"/>
            </a:endParaRPr>
          </a:p>
          <a:p>
            <a:pPr>
              <a:buFont typeface="Arial" charset="0"/>
              <a:buChar char="•"/>
              <a:defRPr/>
            </a:pPr>
            <a:r>
              <a:rPr lang="en-US" dirty="0">
                <a:solidFill>
                  <a:schemeClr val="tx1">
                    <a:lumMod val="65000"/>
                    <a:lumOff val="35000"/>
                  </a:schemeClr>
                </a:solidFill>
                <a:latin typeface="Calibri" panose="020F0502020204030204" pitchFamily="34" charset="0"/>
              </a:rPr>
              <a:t>Important for treating human disease</a:t>
            </a:r>
          </a:p>
          <a:p>
            <a:pPr>
              <a:buFont typeface="Arial" charset="0"/>
              <a:buChar char="•"/>
              <a:defRPr/>
            </a:pPr>
            <a:r>
              <a:rPr lang="en-US" dirty="0">
                <a:solidFill>
                  <a:schemeClr val="tx1">
                    <a:lumMod val="65000"/>
                    <a:lumOff val="35000"/>
                  </a:schemeClr>
                </a:solidFill>
                <a:latin typeface="Calibri" panose="020F0502020204030204" pitchFamily="34" charset="0"/>
              </a:rPr>
              <a:t>Include: penicillins, cephalosporins, quinolones, fluroquinolones, tetracyclines, macrolides, sulfas, glycopeptides</a:t>
            </a:r>
          </a:p>
          <a:p>
            <a:pPr>
              <a:buFont typeface="Arial" charset="0"/>
              <a:buChar char="•"/>
              <a:defRPr/>
            </a:pPr>
            <a:r>
              <a:rPr lang="en-US" dirty="0">
                <a:solidFill>
                  <a:schemeClr val="tx1">
                    <a:lumMod val="65000"/>
                    <a:lumOff val="35000"/>
                  </a:schemeClr>
                </a:solidFill>
                <a:latin typeface="Calibri" panose="020F0502020204030204" pitchFamily="34" charset="0"/>
              </a:rPr>
              <a:t>Requires VFD for feed. Rx for water</a:t>
            </a:r>
          </a:p>
        </p:txBody>
      </p:sp>
      <p:sp>
        <p:nvSpPr>
          <p:cNvPr id="4" name="Content Placeholder 3">
            <a:extLst>
              <a:ext uri="{FF2B5EF4-FFF2-40B4-BE49-F238E27FC236}">
                <a16:creationId xmlns:a16="http://schemas.microsoft.com/office/drawing/2014/main" id="{664B739D-A3BC-CC44-B7F0-AD9D9F028807}"/>
              </a:ext>
            </a:extLst>
          </p:cNvPr>
          <p:cNvSpPr>
            <a:spLocks noGrp="1"/>
          </p:cNvSpPr>
          <p:nvPr>
            <p:ph sz="half" idx="2"/>
          </p:nvPr>
        </p:nvSpPr>
        <p:spPr/>
        <p:txBody>
          <a:bodyPr/>
          <a:lstStyle/>
          <a:p>
            <a:pPr marL="0" indent="0">
              <a:buClr>
                <a:schemeClr val="accent3"/>
              </a:buClr>
              <a:buFont typeface="Arial" charset="0"/>
              <a:buNone/>
              <a:defRPr/>
            </a:pPr>
            <a:r>
              <a:rPr lang="en-US" u="sng" dirty="0">
                <a:solidFill>
                  <a:schemeClr val="accent1">
                    <a:lumMod val="75000"/>
                  </a:schemeClr>
                </a:solidFill>
              </a:rPr>
              <a:t>Not Medically Important</a:t>
            </a:r>
            <a:endParaRPr lang="en-US" dirty="0">
              <a:solidFill>
                <a:schemeClr val="accent1">
                  <a:lumMod val="75000"/>
                </a:schemeClr>
              </a:solidFill>
            </a:endParaRPr>
          </a:p>
          <a:p>
            <a:pPr>
              <a:buFont typeface="Arial" charset="0"/>
              <a:buChar char="•"/>
              <a:defRPr/>
            </a:pPr>
            <a:r>
              <a:rPr lang="en-US" dirty="0">
                <a:latin typeface="Calibri" panose="020F0502020204030204" pitchFamily="34" charset="0"/>
              </a:rPr>
              <a:t>Used almost exclusively in animal medicines &amp; feed</a:t>
            </a:r>
            <a:endParaRPr lang="en-US" sz="800" dirty="0">
              <a:latin typeface="Calibri" panose="020F0502020204030204" pitchFamily="34" charset="0"/>
            </a:endParaRPr>
          </a:p>
          <a:p>
            <a:pPr>
              <a:buFont typeface="Arial" charset="0"/>
              <a:buChar char="•"/>
              <a:defRPr/>
            </a:pPr>
            <a:r>
              <a:rPr lang="en-US" dirty="0">
                <a:latin typeface="Calibri" panose="020F0502020204030204" pitchFamily="34" charset="0"/>
              </a:rPr>
              <a:t>Include: ionophores, polypeptides, carbadox, bambermycin, pleuromutlin</a:t>
            </a:r>
            <a:endParaRPr lang="en-US" sz="800" dirty="0">
              <a:latin typeface="Calibri" panose="020F0502020204030204" pitchFamily="34" charset="0"/>
            </a:endParaRPr>
          </a:p>
          <a:p>
            <a:pPr>
              <a:buFont typeface="Arial" charset="0"/>
              <a:buChar char="•"/>
              <a:defRPr/>
            </a:pPr>
            <a:r>
              <a:rPr lang="en-US" dirty="0">
                <a:latin typeface="Calibri" panose="020F0502020204030204" pitchFamily="34" charset="0"/>
              </a:rPr>
              <a:t>Available for nutritional efficiency</a:t>
            </a:r>
            <a:endParaRPr lang="en-US" sz="800" dirty="0">
              <a:latin typeface="Calibri" panose="020F0502020204030204" pitchFamily="34" charset="0"/>
            </a:endParaRPr>
          </a:p>
          <a:p>
            <a:pPr>
              <a:buFont typeface="Arial" charset="0"/>
              <a:buChar char="•"/>
              <a:defRPr/>
            </a:pPr>
            <a:r>
              <a:rPr lang="en-US" dirty="0">
                <a:latin typeface="Calibri" panose="020F0502020204030204" pitchFamily="34" charset="0"/>
              </a:rPr>
              <a:t>Available OTC for use in feed &amp; water</a:t>
            </a:r>
          </a:p>
          <a:p>
            <a:pPr marL="0" indent="0">
              <a:buNone/>
            </a:pPr>
            <a:endParaRPr lang="en-US" dirty="0"/>
          </a:p>
        </p:txBody>
      </p:sp>
    </p:spTree>
    <p:extLst>
      <p:ext uri="{BB962C8B-B14F-4D97-AF65-F5344CB8AC3E}">
        <p14:creationId xmlns:p14="http://schemas.microsoft.com/office/powerpoint/2010/main" val="41935353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41EEEC8-2EA2-584C-AFA4-E53A63DB8B86}"/>
              </a:ext>
            </a:extLst>
          </p:cNvPr>
          <p:cNvSpPr txBox="1">
            <a:spLocks noChangeArrowheads="1"/>
          </p:cNvSpPr>
          <p:nvPr/>
        </p:nvSpPr>
        <p:spPr>
          <a:xfrm>
            <a:off x="0" y="364064"/>
            <a:ext cx="9144000" cy="750712"/>
          </a:xfrm>
          <a:prstGeom prst="rect">
            <a:avLst/>
          </a:prstGeom>
        </p:spPr>
        <p:txBody>
          <a:bodyPr>
            <a:normAutofit/>
          </a:bodyPr>
          <a:lstStyle>
            <a:lvl1pPr algn="ctr" defTabSz="456010" rtl="0" eaLnBrk="1" fontAlgn="base" hangingPunct="1">
              <a:spcBef>
                <a:spcPct val="0"/>
              </a:spcBef>
              <a:spcAft>
                <a:spcPct val="0"/>
              </a:spcAft>
              <a:defRPr sz="3300" b="0" i="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1pPr>
            <a:lvl2pPr algn="l" defTabSz="456010" rtl="0" eaLnBrk="1" fontAlgn="base" hangingPunct="1">
              <a:spcBef>
                <a:spcPct val="0"/>
              </a:spcBef>
              <a:spcAft>
                <a:spcPct val="0"/>
              </a:spcAft>
              <a:defRPr sz="3000" b="1">
                <a:solidFill>
                  <a:srgbClr val="4D671B"/>
                </a:solidFill>
                <a:latin typeface="Calibri" panose="020F0502020204030204" pitchFamily="34" charset="0"/>
                <a:ea typeface="Calibri" panose="020F0502020204030204" pitchFamily="34" charset="0"/>
                <a:cs typeface="Calibri" panose="020F0502020204030204" pitchFamily="34" charset="0"/>
              </a:defRPr>
            </a:lvl2pPr>
            <a:lvl3pPr algn="l" defTabSz="456010" rtl="0" eaLnBrk="1" fontAlgn="base" hangingPunct="1">
              <a:spcBef>
                <a:spcPct val="0"/>
              </a:spcBef>
              <a:spcAft>
                <a:spcPct val="0"/>
              </a:spcAft>
              <a:defRPr sz="3000" b="1">
                <a:solidFill>
                  <a:srgbClr val="4D671B"/>
                </a:solidFill>
                <a:latin typeface="Calibri" panose="020F0502020204030204" pitchFamily="34" charset="0"/>
                <a:ea typeface="Calibri" panose="020F0502020204030204" pitchFamily="34" charset="0"/>
                <a:cs typeface="Calibri" panose="020F0502020204030204" pitchFamily="34" charset="0"/>
              </a:defRPr>
            </a:lvl3pPr>
            <a:lvl4pPr algn="l" defTabSz="456010" rtl="0" eaLnBrk="1" fontAlgn="base" hangingPunct="1">
              <a:spcBef>
                <a:spcPct val="0"/>
              </a:spcBef>
              <a:spcAft>
                <a:spcPct val="0"/>
              </a:spcAft>
              <a:defRPr sz="3000" b="1">
                <a:solidFill>
                  <a:srgbClr val="4D671B"/>
                </a:solidFill>
                <a:latin typeface="Calibri" panose="020F0502020204030204" pitchFamily="34" charset="0"/>
                <a:ea typeface="Calibri" panose="020F0502020204030204" pitchFamily="34" charset="0"/>
                <a:cs typeface="Calibri" panose="020F0502020204030204" pitchFamily="34" charset="0"/>
              </a:defRPr>
            </a:lvl4pPr>
            <a:lvl5pPr algn="l" defTabSz="456010" rtl="0" eaLnBrk="1" fontAlgn="base" hangingPunct="1">
              <a:spcBef>
                <a:spcPct val="0"/>
              </a:spcBef>
              <a:spcAft>
                <a:spcPct val="0"/>
              </a:spcAft>
              <a:defRPr sz="3000" b="1">
                <a:solidFill>
                  <a:srgbClr val="4D671B"/>
                </a:solidFill>
                <a:latin typeface="Calibri" panose="020F0502020204030204" pitchFamily="34" charset="0"/>
                <a:ea typeface="Calibri" panose="020F0502020204030204" pitchFamily="34" charset="0"/>
                <a:cs typeface="Calibri" panose="020F0502020204030204" pitchFamily="34" charset="0"/>
              </a:defRPr>
            </a:lvl5pPr>
            <a:lvl6pPr marL="457189" algn="l" defTabSz="457189" rtl="0" eaLnBrk="1" fontAlgn="base" hangingPunct="1">
              <a:spcBef>
                <a:spcPct val="0"/>
              </a:spcBef>
              <a:spcAft>
                <a:spcPct val="0"/>
              </a:spcAft>
              <a:defRPr sz="4400" b="1">
                <a:solidFill>
                  <a:srgbClr val="36471D"/>
                </a:solidFill>
                <a:latin typeface="Calibri" panose="020F0502020204030204" pitchFamily="34" charset="0"/>
                <a:ea typeface="Calibri" panose="020F0502020204030204" pitchFamily="34" charset="0"/>
                <a:cs typeface="Calibri" panose="020F0502020204030204" pitchFamily="34" charset="0"/>
              </a:defRPr>
            </a:lvl6pPr>
            <a:lvl7pPr marL="914378" algn="l" defTabSz="457189" rtl="0" eaLnBrk="1" fontAlgn="base" hangingPunct="1">
              <a:spcBef>
                <a:spcPct val="0"/>
              </a:spcBef>
              <a:spcAft>
                <a:spcPct val="0"/>
              </a:spcAft>
              <a:defRPr sz="4400" b="1">
                <a:solidFill>
                  <a:srgbClr val="36471D"/>
                </a:solidFill>
                <a:latin typeface="Calibri" panose="020F0502020204030204" pitchFamily="34" charset="0"/>
                <a:ea typeface="Calibri" panose="020F0502020204030204" pitchFamily="34" charset="0"/>
                <a:cs typeface="Calibri" panose="020F0502020204030204" pitchFamily="34" charset="0"/>
              </a:defRPr>
            </a:lvl7pPr>
            <a:lvl8pPr marL="1371566" algn="l" defTabSz="457189" rtl="0" eaLnBrk="1" fontAlgn="base" hangingPunct="1">
              <a:spcBef>
                <a:spcPct val="0"/>
              </a:spcBef>
              <a:spcAft>
                <a:spcPct val="0"/>
              </a:spcAft>
              <a:defRPr sz="4400" b="1">
                <a:solidFill>
                  <a:srgbClr val="36471D"/>
                </a:solidFill>
                <a:latin typeface="Calibri" panose="020F0502020204030204" pitchFamily="34" charset="0"/>
                <a:ea typeface="Calibri" panose="020F0502020204030204" pitchFamily="34" charset="0"/>
                <a:cs typeface="Calibri" panose="020F0502020204030204" pitchFamily="34" charset="0"/>
              </a:defRPr>
            </a:lvl8pPr>
            <a:lvl9pPr marL="1828754" algn="l" defTabSz="457189" rtl="0" eaLnBrk="1" fontAlgn="base" hangingPunct="1">
              <a:spcBef>
                <a:spcPct val="0"/>
              </a:spcBef>
              <a:spcAft>
                <a:spcPct val="0"/>
              </a:spcAft>
              <a:defRPr sz="4400" b="1">
                <a:solidFill>
                  <a:srgbClr val="36471D"/>
                </a:solidFill>
                <a:latin typeface="Calibri" panose="020F0502020204030204" pitchFamily="34" charset="0"/>
                <a:ea typeface="Calibri" panose="020F0502020204030204" pitchFamily="34" charset="0"/>
                <a:cs typeface="Calibri" panose="020F0502020204030204" pitchFamily="34" charset="0"/>
              </a:defRPr>
            </a:lvl9pPr>
          </a:lstStyle>
          <a:p>
            <a:r>
              <a:rPr lang="en-US" dirty="0"/>
              <a:t>Responsible Antibiotic Use &amp; Pig Health</a:t>
            </a:r>
          </a:p>
        </p:txBody>
      </p:sp>
      <p:sp>
        <p:nvSpPr>
          <p:cNvPr id="5" name="TextBox 4">
            <a:extLst>
              <a:ext uri="{FF2B5EF4-FFF2-40B4-BE49-F238E27FC236}">
                <a16:creationId xmlns:a16="http://schemas.microsoft.com/office/drawing/2014/main" id="{4A4F747A-6DA0-024E-9848-FBDED87ACA0F}"/>
              </a:ext>
            </a:extLst>
          </p:cNvPr>
          <p:cNvSpPr txBox="1"/>
          <p:nvPr/>
        </p:nvSpPr>
        <p:spPr>
          <a:xfrm>
            <a:off x="445768" y="1318237"/>
            <a:ext cx="2692066" cy="1600438"/>
          </a:xfrm>
          <a:prstGeom prst="rect">
            <a:avLst/>
          </a:prstGeom>
          <a:noFill/>
        </p:spPr>
        <p:txBody>
          <a:bodyPr wrap="square" rtlCol="0">
            <a:spAutoFit/>
          </a:bodyPr>
          <a:lstStyle/>
          <a:p>
            <a:pPr>
              <a:buClr>
                <a:srgbClr val="006801"/>
              </a:buClr>
            </a:pPr>
            <a:r>
              <a:rPr lang="en-US" sz="2600" dirty="0">
                <a:latin typeface="Calibri" panose="020F0502020204030204" pitchFamily="34" charset="0"/>
              </a:rPr>
              <a:t>Individual Pigs</a:t>
            </a:r>
          </a:p>
          <a:p>
            <a:pPr marL="342900" indent="-342900">
              <a:buClr>
                <a:schemeClr val="tx1"/>
              </a:buClr>
              <a:buFont typeface="Arial" panose="020B0604020202020204" pitchFamily="34" charset="0"/>
              <a:buChar char="•"/>
            </a:pPr>
            <a:r>
              <a:rPr lang="en-US" sz="2400" dirty="0">
                <a:latin typeface="Calibri" panose="020F0502020204030204" pitchFamily="34" charset="0"/>
              </a:rPr>
              <a:t>Injection</a:t>
            </a:r>
          </a:p>
          <a:p>
            <a:pPr marL="342900" indent="-342900">
              <a:buClr>
                <a:schemeClr val="tx1"/>
              </a:buClr>
              <a:buFont typeface="Arial" panose="020B0604020202020204" pitchFamily="34" charset="0"/>
              <a:buChar char="•"/>
            </a:pPr>
            <a:r>
              <a:rPr lang="en-US" sz="2400" dirty="0">
                <a:latin typeface="Calibri" panose="020F0502020204030204" pitchFamily="34" charset="0"/>
              </a:rPr>
              <a:t>Oral (piglets)</a:t>
            </a:r>
          </a:p>
          <a:p>
            <a:endParaRPr lang="en-US" sz="2400" dirty="0"/>
          </a:p>
        </p:txBody>
      </p:sp>
      <p:sp>
        <p:nvSpPr>
          <p:cNvPr id="6" name="TextBox 5">
            <a:extLst>
              <a:ext uri="{FF2B5EF4-FFF2-40B4-BE49-F238E27FC236}">
                <a16:creationId xmlns:a16="http://schemas.microsoft.com/office/drawing/2014/main" id="{EB3D1FF8-C82B-434E-B8B0-1207FD35CF79}"/>
              </a:ext>
            </a:extLst>
          </p:cNvPr>
          <p:cNvSpPr txBox="1"/>
          <p:nvPr/>
        </p:nvSpPr>
        <p:spPr>
          <a:xfrm>
            <a:off x="4967810" y="1315572"/>
            <a:ext cx="2692066" cy="1231106"/>
          </a:xfrm>
          <a:prstGeom prst="rect">
            <a:avLst/>
          </a:prstGeom>
          <a:noFill/>
        </p:spPr>
        <p:txBody>
          <a:bodyPr wrap="square" rtlCol="0">
            <a:spAutoFit/>
          </a:bodyPr>
          <a:lstStyle/>
          <a:p>
            <a:pPr>
              <a:buClr>
                <a:schemeClr val="tx1"/>
              </a:buClr>
            </a:pPr>
            <a:r>
              <a:rPr lang="en-US" sz="2600" dirty="0">
                <a:latin typeface="Calibri" panose="020F0502020204030204" pitchFamily="34" charset="0"/>
              </a:rPr>
              <a:t>Herd/Group</a:t>
            </a:r>
          </a:p>
          <a:p>
            <a:pPr marL="457200" indent="-457200">
              <a:buClr>
                <a:schemeClr val="tx1"/>
              </a:buClr>
              <a:buFont typeface="Arial" panose="020B0604020202020204" pitchFamily="34" charset="0"/>
              <a:buChar char="•"/>
            </a:pPr>
            <a:r>
              <a:rPr lang="en-US" sz="2400" dirty="0">
                <a:latin typeface="Calibri" panose="020F0502020204030204" pitchFamily="34" charset="0"/>
              </a:rPr>
              <a:t>Water</a:t>
            </a:r>
          </a:p>
          <a:p>
            <a:pPr marL="457200" indent="-457200">
              <a:buClr>
                <a:schemeClr val="tx1"/>
              </a:buClr>
              <a:buFont typeface="Arial" panose="020B0604020202020204" pitchFamily="34" charset="0"/>
              <a:buChar char="•"/>
            </a:pPr>
            <a:r>
              <a:rPr lang="en-US" sz="2400" dirty="0">
                <a:latin typeface="Calibri" panose="020F0502020204030204" pitchFamily="34" charset="0"/>
              </a:rPr>
              <a:t>Feed</a:t>
            </a:r>
            <a:endParaRPr lang="en-US" sz="2400" dirty="0"/>
          </a:p>
        </p:txBody>
      </p:sp>
      <p:pic>
        <p:nvPicPr>
          <p:cNvPr id="13" name="Picture 5" descr="pigsatwaterer3_R1.jpg">
            <a:extLst>
              <a:ext uri="{FF2B5EF4-FFF2-40B4-BE49-F238E27FC236}">
                <a16:creationId xmlns:a16="http://schemas.microsoft.com/office/drawing/2014/main" id="{D831351E-D9E5-1643-939A-3D3C97BAB5B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4967810" y="2555914"/>
            <a:ext cx="3487075" cy="3487077"/>
          </a:xfrm>
          <a:prstGeom prst="ellipse">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descr="A close up of a rodent&#10;&#10;Description automatically generated">
            <a:extLst>
              <a:ext uri="{FF2B5EF4-FFF2-40B4-BE49-F238E27FC236}">
                <a16:creationId xmlns:a16="http://schemas.microsoft.com/office/drawing/2014/main" id="{38604657-D106-6544-A0D4-14E358C0776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1384" y="2716697"/>
            <a:ext cx="3574936" cy="3326294"/>
          </a:xfrm>
          <a:prstGeom prst="ellipse">
            <a:avLst/>
          </a:prstGeom>
        </p:spPr>
      </p:pic>
    </p:spTree>
    <p:extLst>
      <p:ext uri="{BB962C8B-B14F-4D97-AF65-F5344CB8AC3E}">
        <p14:creationId xmlns:p14="http://schemas.microsoft.com/office/powerpoint/2010/main" val="22208958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p:txBody>
          <a:bodyPr>
            <a:noAutofit/>
          </a:bodyPr>
          <a:lstStyle/>
          <a:p>
            <a:r>
              <a:rPr lang="en-US" dirty="0">
                <a:ea typeface="MS PGothic" charset="0"/>
              </a:rPr>
              <a:t>Responsible Antibiotic Use: All Food Animals</a:t>
            </a:r>
          </a:p>
        </p:txBody>
      </p:sp>
      <p:sp>
        <p:nvSpPr>
          <p:cNvPr id="105474" name="Content Placeholder 2"/>
          <p:cNvSpPr>
            <a:spLocks noGrp="1"/>
          </p:cNvSpPr>
          <p:nvPr>
            <p:ph idx="1"/>
          </p:nvPr>
        </p:nvSpPr>
        <p:spPr>
          <a:xfrm>
            <a:off x="220295" y="1699905"/>
            <a:ext cx="8866584" cy="4366153"/>
          </a:xfrm>
        </p:spPr>
        <p:txBody>
          <a:bodyPr>
            <a:normAutofit/>
          </a:bodyPr>
          <a:lstStyle/>
          <a:p>
            <a:pPr marL="457200" indent="-457200">
              <a:defRPr/>
            </a:pPr>
            <a:r>
              <a:rPr lang="en-US" sz="2800" dirty="0">
                <a:latin typeface="Calibri" charset="0"/>
                <a:ea typeface="MS PGothic" charset="0"/>
              </a:rPr>
              <a:t>Updated rules for </a:t>
            </a:r>
            <a:r>
              <a:rPr lang="en-US" sz="2800" u="sng" dirty="0">
                <a:solidFill>
                  <a:schemeClr val="accent1">
                    <a:lumMod val="75000"/>
                  </a:schemeClr>
                </a:solidFill>
                <a:latin typeface="Calibri" charset="0"/>
                <a:ea typeface="MS PGothic" charset="0"/>
              </a:rPr>
              <a:t>medically important</a:t>
            </a:r>
            <a:r>
              <a:rPr lang="en-US" sz="2800" dirty="0">
                <a:solidFill>
                  <a:schemeClr val="accent1">
                    <a:lumMod val="75000"/>
                  </a:schemeClr>
                </a:solidFill>
                <a:latin typeface="Calibri" charset="0"/>
                <a:ea typeface="MS PGothic" charset="0"/>
              </a:rPr>
              <a:t> </a:t>
            </a:r>
            <a:r>
              <a:rPr lang="en-US" sz="2800" dirty="0">
                <a:latin typeface="Calibri" charset="0"/>
                <a:ea typeface="MS PGothic" charset="0"/>
              </a:rPr>
              <a:t>antibiotics:</a:t>
            </a:r>
            <a:endParaRPr lang="en-US" sz="2800" dirty="0"/>
          </a:p>
          <a:p>
            <a:pPr marL="457200" indent="-457200" eaLnBrk="1" hangingPunct="1">
              <a:buFont typeface="Arial" panose="020B0604020202020204" pitchFamily="34" charset="0"/>
              <a:buChar char="•"/>
              <a:defRPr/>
            </a:pPr>
            <a:r>
              <a:rPr lang="en-US" sz="2800" dirty="0">
                <a:solidFill>
                  <a:srgbClr val="000000"/>
                </a:solidFill>
                <a:latin typeface="Calibri" charset="0"/>
                <a:ea typeface="MS PGothic" charset="0"/>
              </a:rPr>
              <a:t>Veterinarian’s written authorization: </a:t>
            </a:r>
          </a:p>
          <a:p>
            <a:pPr lvl="1">
              <a:buFont typeface="System Font Regular"/>
              <a:buChar char="-"/>
              <a:defRPr/>
            </a:pPr>
            <a:r>
              <a:rPr lang="en-US" sz="2400" dirty="0">
                <a:solidFill>
                  <a:srgbClr val="000000"/>
                </a:solidFill>
                <a:latin typeface="Calibri" charset="0"/>
                <a:ea typeface="MS PGothic" charset="0"/>
              </a:rPr>
              <a:t>Disease treatment</a:t>
            </a:r>
          </a:p>
          <a:p>
            <a:pPr lvl="1">
              <a:buFont typeface="System Font Regular"/>
              <a:buChar char="-"/>
              <a:defRPr/>
            </a:pPr>
            <a:r>
              <a:rPr lang="en-US" sz="2400" dirty="0">
                <a:solidFill>
                  <a:srgbClr val="000000"/>
                </a:solidFill>
                <a:latin typeface="Calibri" charset="0"/>
                <a:ea typeface="MS PGothic" charset="0"/>
              </a:rPr>
              <a:t>Prevention</a:t>
            </a:r>
          </a:p>
          <a:p>
            <a:pPr lvl="1">
              <a:buFont typeface="System Font Regular"/>
              <a:buChar char="-"/>
              <a:defRPr/>
            </a:pPr>
            <a:r>
              <a:rPr lang="en-US" sz="2400" dirty="0">
                <a:solidFill>
                  <a:srgbClr val="000000"/>
                </a:solidFill>
                <a:latin typeface="Calibri" charset="0"/>
                <a:ea typeface="MS PGothic" charset="0"/>
              </a:rPr>
              <a:t>Control               </a:t>
            </a:r>
          </a:p>
          <a:p>
            <a:pPr marL="457200" indent="-457200" eaLnBrk="1" hangingPunct="1">
              <a:buFont typeface="Arial" panose="020B0604020202020204" pitchFamily="34" charset="0"/>
              <a:buChar char="•"/>
              <a:defRPr/>
            </a:pPr>
            <a:r>
              <a:rPr lang="en-US" sz="2800" dirty="0">
                <a:latin typeface="Calibri" charset="0"/>
                <a:ea typeface="MS PGothic" charset="0"/>
              </a:rPr>
              <a:t>No growth-promotion/feed efficiency </a:t>
            </a:r>
          </a:p>
          <a:p>
            <a:pPr marL="457200" indent="-457200" eaLnBrk="1" hangingPunct="1">
              <a:defRPr/>
            </a:pPr>
            <a:endParaRPr lang="en-US" dirty="0">
              <a:latin typeface="Calibri" charset="0"/>
              <a:ea typeface="MS PGothic" charset="0"/>
            </a:endParaRPr>
          </a:p>
        </p:txBody>
      </p:sp>
      <p:sp>
        <p:nvSpPr>
          <p:cNvPr id="4" name="Content Placeholder 3"/>
          <p:cNvSpPr>
            <a:spLocks noGrp="1"/>
          </p:cNvSpPr>
          <p:nvPr>
            <p:ph sz="half" idx="4294967295"/>
          </p:nvPr>
        </p:nvSpPr>
        <p:spPr>
          <a:xfrm>
            <a:off x="4772025" y="2182813"/>
            <a:ext cx="4371975" cy="4489450"/>
          </a:xfrm>
        </p:spPr>
        <p:txBody>
          <a:bodyPr>
            <a:normAutofit/>
          </a:bodyPr>
          <a:lstStyle/>
          <a:p>
            <a:pPr eaLnBrk="1" hangingPunct="1">
              <a:defRPr/>
            </a:pPr>
            <a:endParaRPr lang="en-US" dirty="0"/>
          </a:p>
          <a:p>
            <a:pPr marL="0" indent="0" eaLnBrk="1" hangingPunct="1">
              <a:buFont typeface="Arial"/>
              <a:buNone/>
              <a:defRPr/>
            </a:pPr>
            <a:endParaRPr lang="en-US" dirty="0"/>
          </a:p>
          <a:p>
            <a:pPr eaLnBrk="1" hangingPunct="1">
              <a:defRPr/>
            </a:pPr>
            <a:endParaRPr lang="en-US" dirty="0"/>
          </a:p>
          <a:p>
            <a:pPr eaLnBrk="1" hangingPunct="1">
              <a:defRPr/>
            </a:pPr>
            <a:endParaRPr lang="en-US" dirty="0"/>
          </a:p>
          <a:p>
            <a:pPr marL="0" indent="0" eaLnBrk="1" hangingPunct="1">
              <a:buFont typeface="Arial"/>
              <a:buNone/>
              <a:defRPr/>
            </a:pPr>
            <a:endParaRPr lang="en-US" dirty="0"/>
          </a:p>
          <a:p>
            <a:pPr marL="0" indent="0" eaLnBrk="1" hangingPunct="1">
              <a:buFont typeface="Arial"/>
              <a:buNone/>
              <a:defRPr/>
            </a:pPr>
            <a:r>
              <a:rPr lang="en-US" dirty="0"/>
              <a:t>   </a:t>
            </a:r>
            <a:endParaRPr lang="en-US" sz="2600" dirty="0"/>
          </a:p>
        </p:txBody>
      </p:sp>
      <p:pic>
        <p:nvPicPr>
          <p:cNvPr id="108548" name="Picture 6" descr="001_boerderij-image-1500978.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332905" y="4525580"/>
            <a:ext cx="2590800" cy="1724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20023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7" descr="sdsu_logo_1.png">
            <a:extLst>
              <a:ext uri="{FF2B5EF4-FFF2-40B4-BE49-F238E27FC236}">
                <a16:creationId xmlns:a16="http://schemas.microsoft.com/office/drawing/2014/main" id="{A689CFB3-881F-2E4F-A834-11F3EA1D9D02}"/>
              </a:ext>
            </a:extLst>
          </p:cNvPr>
          <p:cNvPicPr>
            <a:picLocks noChangeAspect="1"/>
          </p:cNvPicPr>
          <p:nvPr/>
        </p:nvPicPr>
        <p:blipFill>
          <a:blip r:embed="rId3" cstate="screen">
            <a:alphaModFix/>
            <a:extLst>
              <a:ext uri="{28A0092B-C50C-407E-A947-70E740481C1C}">
                <a14:useLocalDpi xmlns:a14="http://schemas.microsoft.com/office/drawing/2010/main"/>
              </a:ext>
            </a:extLst>
          </a:blip>
          <a:srcRect/>
          <a:stretch>
            <a:fillRect/>
          </a:stretch>
        </p:blipFill>
        <p:spPr bwMode="auto">
          <a:xfrm>
            <a:off x="4522394" y="1481266"/>
            <a:ext cx="3849471" cy="132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1" name="Title 1">
            <a:extLst>
              <a:ext uri="{FF2B5EF4-FFF2-40B4-BE49-F238E27FC236}">
                <a16:creationId xmlns:a16="http://schemas.microsoft.com/office/drawing/2014/main" id="{9D560DFC-8EF2-B546-A4D1-38F9876D1E1A}"/>
              </a:ext>
            </a:extLst>
          </p:cNvPr>
          <p:cNvSpPr>
            <a:spLocks noGrp="1"/>
          </p:cNvSpPr>
          <p:nvPr>
            <p:ph type="title"/>
          </p:nvPr>
        </p:nvSpPr>
        <p:spPr/>
        <p:txBody>
          <a:bodyPr/>
          <a:lstStyle/>
          <a:p>
            <a:r>
              <a:rPr lang="en-US" altLang="en-US" dirty="0">
                <a:latin typeface="+mj-lt"/>
                <a:cs typeface="Arial" panose="020B0604020202020204" pitchFamily="34" charset="0"/>
              </a:rPr>
              <a:t>Live Pig Barn Tour</a:t>
            </a:r>
            <a:endParaRPr lang="en-US" altLang="en-US" dirty="0">
              <a:solidFill>
                <a:schemeClr val="accent1">
                  <a:lumMod val="50000"/>
                </a:schemeClr>
              </a:solidFill>
              <a:latin typeface="+mj-lt"/>
              <a:cs typeface="Arial" panose="020B0604020202020204" pitchFamily="34" charset="0"/>
            </a:endParaRPr>
          </a:p>
        </p:txBody>
      </p:sp>
      <p:pic>
        <p:nvPicPr>
          <p:cNvPr id="9" name="Picture 8">
            <a:extLst>
              <a:ext uri="{FF2B5EF4-FFF2-40B4-BE49-F238E27FC236}">
                <a16:creationId xmlns:a16="http://schemas.microsoft.com/office/drawing/2014/main" id="{2C9DD415-C504-F641-8260-5B0D1E7D21E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6704"/>
          <a:stretch/>
        </p:blipFill>
        <p:spPr>
          <a:xfrm>
            <a:off x="2579979" y="2733575"/>
            <a:ext cx="6349081" cy="3946102"/>
          </a:xfrm>
          <a:prstGeom prst="rect">
            <a:avLst/>
          </a:prstGeom>
        </p:spPr>
      </p:pic>
      <p:pic>
        <p:nvPicPr>
          <p:cNvPr id="5" name="Picture 4">
            <a:extLst>
              <a:ext uri="{FF2B5EF4-FFF2-40B4-BE49-F238E27FC236}">
                <a16:creationId xmlns:a16="http://schemas.microsoft.com/office/drawing/2014/main" id="{BA11388B-AF38-D448-9D29-5DEC5ABC880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44224" y="1481266"/>
            <a:ext cx="3720976" cy="2655865"/>
          </a:xfrm>
          <a:prstGeom prst="rect">
            <a:avLst/>
          </a:prstGeom>
        </p:spPr>
      </p:pic>
      <p:sp>
        <p:nvSpPr>
          <p:cNvPr id="7" name="TextBox 12">
            <a:extLst>
              <a:ext uri="{FF2B5EF4-FFF2-40B4-BE49-F238E27FC236}">
                <a16:creationId xmlns:a16="http://schemas.microsoft.com/office/drawing/2014/main" id="{27EB3C1C-4832-6A43-8D35-67D5E56C9019}"/>
              </a:ext>
            </a:extLst>
          </p:cNvPr>
          <p:cNvSpPr txBox="1">
            <a:spLocks noChangeArrowheads="1"/>
          </p:cNvSpPr>
          <p:nvPr/>
        </p:nvSpPr>
        <p:spPr bwMode="auto">
          <a:xfrm>
            <a:off x="756300" y="3675256"/>
            <a:ext cx="2696824" cy="369332"/>
          </a:xfrm>
          <a:prstGeom prst="rect">
            <a:avLst/>
          </a:prstGeom>
          <a:solidFill>
            <a:schemeClr val="bg1">
              <a:lumMod val="85000"/>
              <a:alpha val="55000"/>
            </a:schemeClr>
          </a:solidFill>
          <a:ln>
            <a:noFill/>
            <a:headEnd/>
            <a:tailEnd/>
          </a:ln>
        </p:spPr>
        <p:style>
          <a:lnRef idx="2">
            <a:schemeClr val="dk1"/>
          </a:lnRef>
          <a:fillRef idx="1">
            <a:schemeClr val="lt1"/>
          </a:fillRef>
          <a:effectRef idx="0">
            <a:schemeClr val="dk1"/>
          </a:effectRef>
          <a:fontRef idx="minor">
            <a:schemeClr val="dk1"/>
          </a:fontRef>
        </p:style>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a:r>
              <a:rPr lang="en-US" sz="1800" b="1" dirty="0">
                <a:ln w="0"/>
                <a:solidFill>
                  <a:schemeClr val="bg1"/>
                </a:solidFill>
                <a:effectLst>
                  <a:outerShdw blurRad="38100" dist="19050" dir="2700000" algn="tl" rotWithShape="0">
                    <a:schemeClr val="dk1">
                      <a:alpha val="40000"/>
                    </a:schemeClr>
                  </a:outerShdw>
                </a:effectLst>
              </a:rPr>
              <a:t>Brookings, South Dakota</a:t>
            </a:r>
            <a:endParaRPr lang="en-US" sz="1800" b="1" dirty="0">
              <a:ln>
                <a:solidFill>
                  <a:schemeClr val="tx1"/>
                </a:solidFill>
              </a:ln>
              <a:solidFill>
                <a:schemeClr val="bg1"/>
              </a:solidFill>
            </a:endParaRPr>
          </a:p>
        </p:txBody>
      </p:sp>
    </p:spTree>
    <p:extLst>
      <p:ext uri="{BB962C8B-B14F-4D97-AF65-F5344CB8AC3E}">
        <p14:creationId xmlns:p14="http://schemas.microsoft.com/office/powerpoint/2010/main" val="139754736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p:txBody>
          <a:bodyPr/>
          <a:lstStyle/>
          <a:p>
            <a:pPr eaLnBrk="1" hangingPunct="1"/>
            <a:r>
              <a:rPr lang="en-US" dirty="0"/>
              <a:t>Antibiotic Safeguards </a:t>
            </a:r>
          </a:p>
        </p:txBody>
      </p:sp>
      <p:sp>
        <p:nvSpPr>
          <p:cNvPr id="7" name="Content Placeholder 4"/>
          <p:cNvSpPr>
            <a:spLocks noGrp="1"/>
          </p:cNvSpPr>
          <p:nvPr>
            <p:ph sz="half" idx="1"/>
          </p:nvPr>
        </p:nvSpPr>
        <p:spPr>
          <a:xfrm>
            <a:off x="230873" y="1396729"/>
            <a:ext cx="4341127" cy="4490051"/>
          </a:xfrm>
        </p:spPr>
        <p:txBody>
          <a:bodyPr anchor="ctr">
            <a:normAutofit/>
          </a:bodyPr>
          <a:lstStyle/>
          <a:p>
            <a:pPr marL="0" indent="0">
              <a:buNone/>
              <a:defRPr/>
            </a:pPr>
            <a:endParaRPr lang="en-US" sz="2800" dirty="0"/>
          </a:p>
          <a:p>
            <a:pPr marL="0" indent="0">
              <a:buNone/>
              <a:defRPr/>
            </a:pPr>
            <a:r>
              <a:rPr lang="en-US" sz="3000" b="1" dirty="0">
                <a:solidFill>
                  <a:schemeClr val="accent2">
                    <a:lumMod val="75000"/>
                  </a:schemeClr>
                </a:solidFill>
              </a:rPr>
              <a:t>Food Safety &amp; Inspection Service (FSIS)</a:t>
            </a:r>
            <a:r>
              <a:rPr lang="en-US" sz="3000" b="1" u="sng" dirty="0">
                <a:solidFill>
                  <a:schemeClr val="accent2">
                    <a:lumMod val="75000"/>
                  </a:schemeClr>
                </a:solidFill>
              </a:rPr>
              <a:t> </a:t>
            </a:r>
            <a:r>
              <a:rPr lang="en-US" sz="3000" b="1" u="sng" dirty="0"/>
              <a:t>tests meat to ensure: </a:t>
            </a:r>
          </a:p>
          <a:p>
            <a:pPr>
              <a:defRPr/>
            </a:pPr>
            <a:r>
              <a:rPr lang="en-US" sz="3000" dirty="0"/>
              <a:t>It is safe.</a:t>
            </a:r>
          </a:p>
          <a:p>
            <a:pPr>
              <a:defRPr/>
            </a:pPr>
            <a:r>
              <a:rPr lang="en-US" sz="3000" dirty="0"/>
              <a:t>No harmful antibiotic residues enter</a:t>
            </a:r>
            <a:r>
              <a:rPr lang="en-US" sz="3000" dirty="0">
                <a:solidFill>
                  <a:srgbClr val="000000"/>
                </a:solidFill>
              </a:rPr>
              <a:t> the </a:t>
            </a:r>
            <a:r>
              <a:rPr lang="en-US" sz="3000" dirty="0"/>
              <a:t>food supply.</a:t>
            </a:r>
          </a:p>
          <a:p>
            <a:pPr>
              <a:defRPr/>
            </a:pPr>
            <a:endParaRPr lang="en-US" dirty="0"/>
          </a:p>
          <a:p>
            <a:pPr eaLnBrk="1" hangingPunct="1">
              <a:buFont typeface="Arial"/>
              <a:buNone/>
              <a:defRPr/>
            </a:pPr>
            <a:endParaRPr lang="en-US" dirty="0"/>
          </a:p>
        </p:txBody>
      </p:sp>
      <p:pic>
        <p:nvPicPr>
          <p:cNvPr id="39" name="Picture 38" descr="A close up of a sign&#10;&#10;Description automatically generated">
            <a:extLst>
              <a:ext uri="{FF2B5EF4-FFF2-40B4-BE49-F238E27FC236}">
                <a16:creationId xmlns:a16="http://schemas.microsoft.com/office/drawing/2014/main" id="{EAEF8389-F090-DE48-A808-87F0EFE3B1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94128" y="2235421"/>
            <a:ext cx="4218999" cy="2812666"/>
          </a:xfrm>
          <a:prstGeom prst="rect">
            <a:avLst/>
          </a:prstGeom>
        </p:spPr>
      </p:pic>
    </p:spTree>
    <p:extLst>
      <p:ext uri="{BB962C8B-B14F-4D97-AF65-F5344CB8AC3E}">
        <p14:creationId xmlns:p14="http://schemas.microsoft.com/office/powerpoint/2010/main" val="9509129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5"/>
          <p:cNvSpPr>
            <a:spLocks noGrp="1"/>
          </p:cNvSpPr>
          <p:nvPr>
            <p:ph type="title"/>
          </p:nvPr>
        </p:nvSpPr>
        <p:spPr>
          <a:xfrm>
            <a:off x="0" y="186266"/>
            <a:ext cx="9144000" cy="939800"/>
          </a:xfrm>
        </p:spPr>
        <p:txBody>
          <a:bodyPr/>
          <a:lstStyle/>
          <a:p>
            <a:pPr eaLnBrk="1" hangingPunct="1"/>
            <a:r>
              <a:rPr lang="en-US" dirty="0"/>
              <a:t>Responsible Use Programs</a:t>
            </a:r>
          </a:p>
        </p:txBody>
      </p:sp>
      <p:sp>
        <p:nvSpPr>
          <p:cNvPr id="69635" name="Content Placeholder 6"/>
          <p:cNvSpPr>
            <a:spLocks noGrp="1"/>
          </p:cNvSpPr>
          <p:nvPr>
            <p:ph idx="1"/>
          </p:nvPr>
        </p:nvSpPr>
        <p:spPr>
          <a:xfrm>
            <a:off x="383294" y="1946977"/>
            <a:ext cx="8866584" cy="4366153"/>
          </a:xfrm>
        </p:spPr>
        <p:txBody>
          <a:bodyPr>
            <a:normAutofit/>
          </a:bodyPr>
          <a:lstStyle/>
          <a:p>
            <a:pPr eaLnBrk="1" hangingPunct="1">
              <a:buFont typeface="Arial" panose="020B0604020202020204" pitchFamily="34" charset="0"/>
              <a:buNone/>
              <a:defRPr/>
            </a:pPr>
            <a:endParaRPr lang="en-US" dirty="0"/>
          </a:p>
          <a:p>
            <a:pPr marL="0" indent="0" eaLnBrk="1" hangingPunct="1">
              <a:buFont typeface="Arial" charset="0"/>
              <a:buNone/>
              <a:defRPr/>
            </a:pPr>
            <a:endParaRPr lang="en-US" dirty="0"/>
          </a:p>
          <a:p>
            <a:pPr marL="0" indent="0" eaLnBrk="1" hangingPunct="1">
              <a:defRPr/>
            </a:pPr>
            <a:endParaRPr lang="en-US" dirty="0"/>
          </a:p>
          <a:p>
            <a:pPr marL="342900" indent="-342900" eaLnBrk="1" hangingPunct="1">
              <a:buFont typeface="Arial" panose="020B0604020202020204" pitchFamily="34" charset="0"/>
              <a:buChar char="•"/>
              <a:defRPr/>
            </a:pPr>
            <a:r>
              <a:rPr lang="en-US" dirty="0">
                <a:latin typeface="Calibri" panose="020F0502020204030204" pitchFamily="34" charset="0"/>
              </a:rPr>
              <a:t>Educates pig farmers about good on-farm production practices including responsible antibiotic use</a:t>
            </a:r>
          </a:p>
          <a:p>
            <a:pPr marL="342900" indent="-342900" eaLnBrk="1" hangingPunct="1">
              <a:buFont typeface="Arial" panose="020B0604020202020204" pitchFamily="34" charset="0"/>
              <a:buChar char="•"/>
              <a:defRPr/>
            </a:pPr>
            <a:r>
              <a:rPr lang="en-US" dirty="0">
                <a:latin typeface="Calibri" panose="020F0502020204030204" pitchFamily="34" charset="0"/>
              </a:rPr>
              <a:t>73,000 pig farmers have been certified</a:t>
            </a:r>
          </a:p>
          <a:p>
            <a:pPr marL="342900" indent="-342900" eaLnBrk="1" hangingPunct="1">
              <a:buFont typeface="Arial" panose="020B0604020202020204" pitchFamily="34" charset="0"/>
              <a:buChar char="•"/>
              <a:defRPr/>
            </a:pPr>
            <a:r>
              <a:rPr lang="en-US" dirty="0">
                <a:latin typeface="Calibri" panose="020F0502020204030204" pitchFamily="34" charset="0"/>
              </a:rPr>
              <a:t>18,678 farms undergone assessments</a:t>
            </a:r>
          </a:p>
          <a:p>
            <a:pPr>
              <a:buFont typeface="Arial" panose="020B0604020202020204" pitchFamily="34" charset="0"/>
              <a:buChar char="•"/>
              <a:defRPr/>
            </a:pPr>
            <a:endParaRPr lang="en-US" dirty="0"/>
          </a:p>
          <a:p>
            <a:pPr marL="342900" indent="-342900" eaLnBrk="1" hangingPunct="1">
              <a:buFont typeface="Arial" panose="020B0604020202020204" pitchFamily="34" charset="0"/>
              <a:buChar char="•"/>
              <a:defRPr/>
            </a:pPr>
            <a:endParaRPr lang="en-US" dirty="0"/>
          </a:p>
        </p:txBody>
      </p:sp>
      <p:pic>
        <p:nvPicPr>
          <p:cNvPr id="114691" name="Picture 1" descr="PQA++logo.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29310" y="1392188"/>
            <a:ext cx="3756691" cy="14847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6649367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a:extLst>
              <a:ext uri="{FF2B5EF4-FFF2-40B4-BE49-F238E27FC236}">
                <a16:creationId xmlns:a16="http://schemas.microsoft.com/office/drawing/2014/main" id="{00FC74FF-E935-EF4D-8572-D3B7B5452870}"/>
              </a:ext>
            </a:extLst>
          </p:cNvPr>
          <p:cNvSpPr>
            <a:spLocks noGrp="1"/>
          </p:cNvSpPr>
          <p:nvPr>
            <p:ph type="title"/>
          </p:nvPr>
        </p:nvSpPr>
        <p:spPr>
          <a:xfrm>
            <a:off x="0" y="186266"/>
            <a:ext cx="9144000" cy="939800"/>
          </a:xfrm>
        </p:spPr>
        <p:txBody>
          <a:bodyPr/>
          <a:lstStyle/>
          <a:p>
            <a:r>
              <a:rPr lang="en-US" altLang="en-US" dirty="0">
                <a:ea typeface="Geneva" panose="020B0503030404040204" pitchFamily="34" charset="0"/>
              </a:rPr>
              <a:t>Antibiotic-Free Pork</a:t>
            </a:r>
          </a:p>
        </p:txBody>
      </p:sp>
      <p:sp>
        <p:nvSpPr>
          <p:cNvPr id="108546" name="Content Placeholder 2">
            <a:extLst>
              <a:ext uri="{FF2B5EF4-FFF2-40B4-BE49-F238E27FC236}">
                <a16:creationId xmlns:a16="http://schemas.microsoft.com/office/drawing/2014/main" id="{8F1C0828-F380-B843-90D5-761A4BFB17C1}"/>
              </a:ext>
            </a:extLst>
          </p:cNvPr>
          <p:cNvSpPr>
            <a:spLocks noGrp="1"/>
          </p:cNvSpPr>
          <p:nvPr>
            <p:ph idx="1"/>
          </p:nvPr>
        </p:nvSpPr>
        <p:spPr/>
        <p:txBody>
          <a:bodyPr/>
          <a:lstStyle/>
          <a:p>
            <a:pPr marL="0" indent="0">
              <a:buFont typeface="Arial" panose="020B0604020202020204" pitchFamily="34" charset="0"/>
              <a:buNone/>
            </a:pPr>
            <a:endParaRPr lang="en-US" altLang="en-US" sz="3600" dirty="0">
              <a:ea typeface="Geneva" panose="020B0503030404040204" pitchFamily="34" charset="0"/>
              <a:cs typeface="Calibri" panose="020F0502020204030204" pitchFamily="34" charset="0"/>
            </a:endParaRPr>
          </a:p>
          <a:p>
            <a:pPr marL="0" indent="0">
              <a:buFont typeface="Arial" panose="020B0604020202020204" pitchFamily="34" charset="0"/>
              <a:buNone/>
            </a:pPr>
            <a:endParaRPr lang="en-US" altLang="en-US" sz="3600" dirty="0">
              <a:ea typeface="Geneva" panose="020B0503030404040204" pitchFamily="34" charset="0"/>
              <a:cs typeface="Calibri" panose="020F0502020204030204" pitchFamily="34" charset="0"/>
            </a:endParaRPr>
          </a:p>
        </p:txBody>
      </p:sp>
      <p:pic>
        <p:nvPicPr>
          <p:cNvPr id="108547" name="Content Placeholder 4" descr="Pigs005.jpg">
            <a:extLst>
              <a:ext uri="{FF2B5EF4-FFF2-40B4-BE49-F238E27FC236}">
                <a16:creationId xmlns:a16="http://schemas.microsoft.com/office/drawing/2014/main" id="{164C620E-C662-D745-A1FC-60F94305937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00738" y="1736725"/>
            <a:ext cx="2824163"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8" name="Rectangle 7">
            <a:extLst>
              <a:ext uri="{FF2B5EF4-FFF2-40B4-BE49-F238E27FC236}">
                <a16:creationId xmlns:a16="http://schemas.microsoft.com/office/drawing/2014/main" id="{FBB547CE-D2E3-E04A-98D9-7CA829DAD469}"/>
              </a:ext>
            </a:extLst>
          </p:cNvPr>
          <p:cNvSpPr>
            <a:spLocks noChangeArrowheads="1"/>
          </p:cNvSpPr>
          <p:nvPr/>
        </p:nvSpPr>
        <p:spPr bwMode="auto">
          <a:xfrm>
            <a:off x="500965" y="1839472"/>
            <a:ext cx="498067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Geneva" panose="020B050303040404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Geneva" panose="020B050303040404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Times New Roman" panose="02020603050405020304" pitchFamily="18"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Times New Roman" panose="02020603050405020304" pitchFamily="18"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Times New Roman" panose="02020603050405020304" pitchFamily="18"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Times New Roman" panose="02020603050405020304" pitchFamily="18"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Times New Roman" panose="02020603050405020304" pitchFamily="18"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Times New Roman" panose="02020603050405020304" pitchFamily="18"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Times New Roman" panose="02020603050405020304" pitchFamily="18" charset="0"/>
                <a:cs typeface="Arial" panose="020B0604020202020204" pitchFamily="34" charset="0"/>
              </a:defRPr>
            </a:lvl9pPr>
          </a:lstStyle>
          <a:p>
            <a:pPr algn="ctr">
              <a:spcBef>
                <a:spcPct val="0"/>
              </a:spcBef>
              <a:buFontTx/>
              <a:buNone/>
            </a:pPr>
            <a:r>
              <a:rPr lang="en-US" altLang="en-US" sz="3600" dirty="0">
                <a:ea typeface="MS PGothic" panose="020B0600070205080204" pitchFamily="34" charset="-128"/>
                <a:cs typeface="Calibri" panose="020F0502020204030204" pitchFamily="34" charset="0"/>
              </a:rPr>
              <a:t>“If a pig is sick, or at risk of getting sick, it should receive judicious antibiotic treatment.”</a:t>
            </a:r>
          </a:p>
        </p:txBody>
      </p:sp>
      <p:sp>
        <p:nvSpPr>
          <p:cNvPr id="108549" name="TextBox 4">
            <a:extLst>
              <a:ext uri="{FF2B5EF4-FFF2-40B4-BE49-F238E27FC236}">
                <a16:creationId xmlns:a16="http://schemas.microsoft.com/office/drawing/2014/main" id="{4182A6D8-3C11-CE40-AAD7-7545897A670F}"/>
              </a:ext>
            </a:extLst>
          </p:cNvPr>
          <p:cNvSpPr txBox="1">
            <a:spLocks noChangeArrowheads="1"/>
          </p:cNvSpPr>
          <p:nvPr/>
        </p:nvSpPr>
        <p:spPr bwMode="auto">
          <a:xfrm>
            <a:off x="577091" y="4250720"/>
            <a:ext cx="49045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Geneva" panose="020B050303040404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Geneva" panose="020B050303040404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Times New Roman" panose="02020603050405020304" pitchFamily="18"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Times New Roman" panose="02020603050405020304" pitchFamily="18"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Times New Roman" panose="02020603050405020304" pitchFamily="18"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Times New Roman" panose="02020603050405020304" pitchFamily="18"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Times New Roman" panose="02020603050405020304" pitchFamily="18"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Times New Roman" panose="02020603050405020304" pitchFamily="18"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Times New Roman" panose="02020603050405020304" pitchFamily="18" charset="0"/>
                <a:cs typeface="Arial" panose="020B0604020202020204" pitchFamily="34" charset="0"/>
              </a:defRPr>
            </a:lvl9pPr>
          </a:lstStyle>
          <a:p>
            <a:pPr>
              <a:spcBef>
                <a:spcPct val="0"/>
              </a:spcBef>
              <a:buFontTx/>
              <a:buNone/>
            </a:pPr>
            <a:r>
              <a:rPr lang="en-US" altLang="en-US" sz="2000" dirty="0">
                <a:solidFill>
                  <a:schemeClr val="accent1">
                    <a:lumMod val="75000"/>
                  </a:schemeClr>
                </a:solidFill>
                <a:ea typeface="MS PGothic" panose="020B0600070205080204" pitchFamily="34" charset="-128"/>
                <a:cs typeface="Calibri" panose="020F0502020204030204" pitchFamily="34" charset="0"/>
              </a:rPr>
              <a:t>American Association of Swine Veterinarians</a:t>
            </a:r>
          </a:p>
        </p:txBody>
      </p:sp>
    </p:spTree>
    <p:extLst>
      <p:ext uri="{BB962C8B-B14F-4D97-AF65-F5344CB8AC3E}">
        <p14:creationId xmlns:p14="http://schemas.microsoft.com/office/powerpoint/2010/main" val="164160213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a:xfrm>
            <a:off x="0" y="186266"/>
            <a:ext cx="9144000" cy="939800"/>
          </a:xfrm>
        </p:spPr>
        <p:txBody>
          <a:bodyPr/>
          <a:lstStyle/>
          <a:p>
            <a:pPr eaLnBrk="1" hangingPunct="1">
              <a:defRPr/>
            </a:pPr>
            <a:r>
              <a:rPr lang="en-US" dirty="0">
                <a:ea typeface="ＭＳ Ｐゴシック" charset="0"/>
              </a:rPr>
              <a:t>USDA Hormone Labeling Policy</a:t>
            </a:r>
          </a:p>
        </p:txBody>
      </p:sp>
      <p:sp>
        <p:nvSpPr>
          <p:cNvPr id="118786" name="Content Placeholder 2"/>
          <p:cNvSpPr>
            <a:spLocks noGrp="1"/>
          </p:cNvSpPr>
          <p:nvPr>
            <p:ph idx="1"/>
          </p:nvPr>
        </p:nvSpPr>
        <p:spPr/>
        <p:txBody>
          <a:bodyPr/>
          <a:lstStyle/>
          <a:p>
            <a:pPr marL="0" indent="0" eaLnBrk="1" hangingPunct="1">
              <a:spcBef>
                <a:spcPts val="675"/>
              </a:spcBef>
              <a:buFontTx/>
              <a:buNone/>
            </a:pPr>
            <a:r>
              <a:rPr lang="en-US" sz="3400" dirty="0">
                <a:latin typeface="Calibri" panose="020F0502020204030204" pitchFamily="34" charset="0"/>
              </a:rPr>
              <a:t>Hormones </a:t>
            </a:r>
            <a:r>
              <a:rPr lang="en-US" sz="3400" u="sng" dirty="0">
                <a:solidFill>
                  <a:schemeClr val="accent1">
                    <a:lumMod val="75000"/>
                  </a:schemeClr>
                </a:solidFill>
                <a:latin typeface="Calibri" panose="020F0502020204030204" pitchFamily="34" charset="0"/>
              </a:rPr>
              <a:t>are not allowed in raising market pigs</a:t>
            </a:r>
            <a:r>
              <a:rPr lang="en-US" sz="3400" dirty="0">
                <a:solidFill>
                  <a:schemeClr val="accent1">
                    <a:lumMod val="75000"/>
                  </a:schemeClr>
                </a:solidFill>
                <a:latin typeface="Calibri" panose="020F0502020204030204" pitchFamily="34" charset="0"/>
              </a:rPr>
              <a:t>. </a:t>
            </a:r>
            <a:r>
              <a:rPr lang="en-US" sz="3400" dirty="0">
                <a:latin typeface="Calibri" panose="020F0502020204030204" pitchFamily="34" charset="0"/>
              </a:rPr>
              <a:t>Therefore, the claim "no hormones added" cannot be used on labels unless it is followed by a statement that says,</a:t>
            </a:r>
          </a:p>
          <a:p>
            <a:pPr marL="0" indent="0" eaLnBrk="1" hangingPunct="1">
              <a:spcBef>
                <a:spcPts val="675"/>
              </a:spcBef>
              <a:buFontTx/>
              <a:buNone/>
            </a:pPr>
            <a:endParaRPr lang="en-US" sz="900" dirty="0">
              <a:latin typeface="Calibri" panose="020F0502020204030204" pitchFamily="34" charset="0"/>
            </a:endParaRPr>
          </a:p>
          <a:p>
            <a:pPr marL="0" indent="0" eaLnBrk="1" hangingPunct="1">
              <a:spcBef>
                <a:spcPts val="675"/>
              </a:spcBef>
              <a:buFontTx/>
              <a:buNone/>
            </a:pPr>
            <a:r>
              <a:rPr lang="en-US" sz="3400" dirty="0">
                <a:latin typeface="Calibri" panose="020F0502020204030204" pitchFamily="34" charset="0"/>
              </a:rPr>
              <a:t>"Federal regulations prohibit the use of hormones.”</a:t>
            </a:r>
            <a:endParaRPr lang="en-US" altLang="ja-JP" sz="3400" dirty="0">
              <a:latin typeface="Calibri" panose="020F0502020204030204" pitchFamily="34" charset="0"/>
            </a:endParaRPr>
          </a:p>
          <a:p>
            <a:pPr marL="0" indent="0" eaLnBrk="1" hangingPunct="1">
              <a:spcBef>
                <a:spcPts val="675"/>
              </a:spcBef>
              <a:buFontTx/>
              <a:buNone/>
            </a:pPr>
            <a:endParaRPr lang="en-US" sz="2000" dirty="0">
              <a:latin typeface="Calibri" panose="020F0502020204030204" pitchFamily="34" charset="0"/>
            </a:endParaRPr>
          </a:p>
          <a:p>
            <a:pPr marL="0" indent="0" eaLnBrk="1" hangingPunct="1">
              <a:spcBef>
                <a:spcPts val="675"/>
              </a:spcBef>
              <a:buFontTx/>
              <a:buNone/>
            </a:pPr>
            <a:r>
              <a:rPr lang="en-US" sz="1800" dirty="0">
                <a:solidFill>
                  <a:schemeClr val="accent1">
                    <a:lumMod val="75000"/>
                  </a:schemeClr>
                </a:solidFill>
                <a:latin typeface="Calibri" panose="020F0502020204030204" pitchFamily="34" charset="0"/>
              </a:rPr>
              <a:t>Source: FSIS Fact Sheet Meat &amp; Poultry Labeling Terms</a:t>
            </a:r>
          </a:p>
          <a:p>
            <a:pPr marL="0" indent="0" eaLnBrk="1" hangingPunct="1">
              <a:buFontTx/>
              <a:buNone/>
            </a:pPr>
            <a:endParaRPr lang="en-US" dirty="0">
              <a:latin typeface="Calibri"/>
            </a:endParaRPr>
          </a:p>
        </p:txBody>
      </p:sp>
      <p:pic>
        <p:nvPicPr>
          <p:cNvPr id="118787" name="Picture 3" descr="USDA_FSIS.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948732" y="4613614"/>
            <a:ext cx="2338870" cy="14908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6635669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C2783BB-54CA-4145-8C31-CE2B061EE81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5" name="Title 4">
            <a:extLst>
              <a:ext uri="{FF2B5EF4-FFF2-40B4-BE49-F238E27FC236}">
                <a16:creationId xmlns:a16="http://schemas.microsoft.com/office/drawing/2014/main" id="{FCF560D5-B7AB-C046-844E-30B5374FF695}"/>
              </a:ext>
            </a:extLst>
          </p:cNvPr>
          <p:cNvSpPr txBox="1">
            <a:spLocks/>
          </p:cNvSpPr>
          <p:nvPr/>
        </p:nvSpPr>
        <p:spPr bwMode="auto">
          <a:xfrm>
            <a:off x="0" y="2535556"/>
            <a:ext cx="9144000" cy="2351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defTabSz="456010" rtl="0" eaLnBrk="1" fontAlgn="base" hangingPunct="1">
              <a:spcBef>
                <a:spcPct val="0"/>
              </a:spcBef>
              <a:spcAft>
                <a:spcPct val="0"/>
              </a:spcAft>
              <a:defRPr sz="3300" b="0" i="0" kern="1200">
                <a:solidFill>
                  <a:srgbClr val="4D671B"/>
                </a:solidFill>
                <a:latin typeface="Calibri Light" panose="020F0302020204030204" pitchFamily="34" charset="0"/>
                <a:ea typeface="Calibri Light" panose="020F0302020204030204" pitchFamily="34" charset="0"/>
                <a:cs typeface="Calibri Light" panose="020F0302020204030204" pitchFamily="34" charset="0"/>
              </a:defRPr>
            </a:lvl1pPr>
            <a:lvl2pPr algn="l" defTabSz="456010" rtl="0" eaLnBrk="1" fontAlgn="base" hangingPunct="1">
              <a:spcBef>
                <a:spcPct val="0"/>
              </a:spcBef>
              <a:spcAft>
                <a:spcPct val="0"/>
              </a:spcAft>
              <a:defRPr sz="3000" b="1">
                <a:solidFill>
                  <a:srgbClr val="4D671B"/>
                </a:solidFill>
                <a:latin typeface="Calibri" panose="020F0502020204030204" pitchFamily="34" charset="0"/>
                <a:ea typeface="Calibri" panose="020F0502020204030204" pitchFamily="34" charset="0"/>
                <a:cs typeface="Calibri" panose="020F0502020204030204" pitchFamily="34" charset="0"/>
              </a:defRPr>
            </a:lvl2pPr>
            <a:lvl3pPr algn="l" defTabSz="456010" rtl="0" eaLnBrk="1" fontAlgn="base" hangingPunct="1">
              <a:spcBef>
                <a:spcPct val="0"/>
              </a:spcBef>
              <a:spcAft>
                <a:spcPct val="0"/>
              </a:spcAft>
              <a:defRPr sz="3000" b="1">
                <a:solidFill>
                  <a:srgbClr val="4D671B"/>
                </a:solidFill>
                <a:latin typeface="Calibri" panose="020F0502020204030204" pitchFamily="34" charset="0"/>
                <a:ea typeface="Calibri" panose="020F0502020204030204" pitchFamily="34" charset="0"/>
                <a:cs typeface="Calibri" panose="020F0502020204030204" pitchFamily="34" charset="0"/>
              </a:defRPr>
            </a:lvl3pPr>
            <a:lvl4pPr algn="l" defTabSz="456010" rtl="0" eaLnBrk="1" fontAlgn="base" hangingPunct="1">
              <a:spcBef>
                <a:spcPct val="0"/>
              </a:spcBef>
              <a:spcAft>
                <a:spcPct val="0"/>
              </a:spcAft>
              <a:defRPr sz="3000" b="1">
                <a:solidFill>
                  <a:srgbClr val="4D671B"/>
                </a:solidFill>
                <a:latin typeface="Calibri" panose="020F0502020204030204" pitchFamily="34" charset="0"/>
                <a:ea typeface="Calibri" panose="020F0502020204030204" pitchFamily="34" charset="0"/>
                <a:cs typeface="Calibri" panose="020F0502020204030204" pitchFamily="34" charset="0"/>
              </a:defRPr>
            </a:lvl4pPr>
            <a:lvl5pPr algn="l" defTabSz="456010" rtl="0" eaLnBrk="1" fontAlgn="base" hangingPunct="1">
              <a:spcBef>
                <a:spcPct val="0"/>
              </a:spcBef>
              <a:spcAft>
                <a:spcPct val="0"/>
              </a:spcAft>
              <a:defRPr sz="3000" b="1">
                <a:solidFill>
                  <a:srgbClr val="4D671B"/>
                </a:solidFill>
                <a:latin typeface="Calibri" panose="020F0502020204030204" pitchFamily="34" charset="0"/>
                <a:ea typeface="Calibri" panose="020F0502020204030204" pitchFamily="34" charset="0"/>
                <a:cs typeface="Calibri" panose="020F0502020204030204" pitchFamily="34" charset="0"/>
              </a:defRPr>
            </a:lvl5pPr>
            <a:lvl6pPr marL="457189" algn="l" defTabSz="457189" rtl="0" eaLnBrk="1" fontAlgn="base" hangingPunct="1">
              <a:spcBef>
                <a:spcPct val="0"/>
              </a:spcBef>
              <a:spcAft>
                <a:spcPct val="0"/>
              </a:spcAft>
              <a:defRPr sz="4400" b="1">
                <a:solidFill>
                  <a:srgbClr val="36471D"/>
                </a:solidFill>
                <a:latin typeface="Calibri" panose="020F0502020204030204" pitchFamily="34" charset="0"/>
                <a:ea typeface="Calibri" panose="020F0502020204030204" pitchFamily="34" charset="0"/>
                <a:cs typeface="Calibri" panose="020F0502020204030204" pitchFamily="34" charset="0"/>
              </a:defRPr>
            </a:lvl6pPr>
            <a:lvl7pPr marL="914378" algn="l" defTabSz="457189" rtl="0" eaLnBrk="1" fontAlgn="base" hangingPunct="1">
              <a:spcBef>
                <a:spcPct val="0"/>
              </a:spcBef>
              <a:spcAft>
                <a:spcPct val="0"/>
              </a:spcAft>
              <a:defRPr sz="4400" b="1">
                <a:solidFill>
                  <a:srgbClr val="36471D"/>
                </a:solidFill>
                <a:latin typeface="Calibri" panose="020F0502020204030204" pitchFamily="34" charset="0"/>
                <a:ea typeface="Calibri" panose="020F0502020204030204" pitchFamily="34" charset="0"/>
                <a:cs typeface="Calibri" panose="020F0502020204030204" pitchFamily="34" charset="0"/>
              </a:defRPr>
            </a:lvl7pPr>
            <a:lvl8pPr marL="1371566" algn="l" defTabSz="457189" rtl="0" eaLnBrk="1" fontAlgn="base" hangingPunct="1">
              <a:spcBef>
                <a:spcPct val="0"/>
              </a:spcBef>
              <a:spcAft>
                <a:spcPct val="0"/>
              </a:spcAft>
              <a:defRPr sz="4400" b="1">
                <a:solidFill>
                  <a:srgbClr val="36471D"/>
                </a:solidFill>
                <a:latin typeface="Calibri" panose="020F0502020204030204" pitchFamily="34" charset="0"/>
                <a:ea typeface="Calibri" panose="020F0502020204030204" pitchFamily="34" charset="0"/>
                <a:cs typeface="Calibri" panose="020F0502020204030204" pitchFamily="34" charset="0"/>
              </a:defRPr>
            </a:lvl8pPr>
            <a:lvl9pPr marL="1828754" algn="l" defTabSz="457189" rtl="0" eaLnBrk="1" fontAlgn="base" hangingPunct="1">
              <a:spcBef>
                <a:spcPct val="0"/>
              </a:spcBef>
              <a:spcAft>
                <a:spcPct val="0"/>
              </a:spcAft>
              <a:defRPr sz="4400" b="1">
                <a:solidFill>
                  <a:srgbClr val="36471D"/>
                </a:solidFill>
                <a:latin typeface="Calibri" panose="020F0502020204030204" pitchFamily="34" charset="0"/>
                <a:ea typeface="Calibri" panose="020F0502020204030204" pitchFamily="34" charset="0"/>
                <a:cs typeface="Calibri" panose="020F0502020204030204" pitchFamily="34" charset="0"/>
              </a:defRPr>
            </a:lvl9pPr>
          </a:lstStyle>
          <a:p>
            <a:r>
              <a:rPr lang="en-US" sz="4400" b="1"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Responsible Pig Farming </a:t>
            </a:r>
            <a:br>
              <a:rPr lang="en-US" sz="4400" b="1"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br>
            <a:r>
              <a:rPr lang="en-US" sz="4400" b="1"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Animal Welfare</a:t>
            </a:r>
          </a:p>
        </p:txBody>
      </p:sp>
    </p:spTree>
    <p:extLst>
      <p:ext uri="{BB962C8B-B14F-4D97-AF65-F5344CB8AC3E}">
        <p14:creationId xmlns:p14="http://schemas.microsoft.com/office/powerpoint/2010/main" val="21604952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Pig Farming &amp; Animal Welfare</a:t>
            </a:r>
          </a:p>
        </p:txBody>
      </p:sp>
      <p:sp>
        <p:nvSpPr>
          <p:cNvPr id="3" name="Content Placeholder 2"/>
          <p:cNvSpPr>
            <a:spLocks noGrp="1"/>
          </p:cNvSpPr>
          <p:nvPr>
            <p:ph sz="half" idx="1"/>
          </p:nvPr>
        </p:nvSpPr>
        <p:spPr>
          <a:xfrm>
            <a:off x="327992" y="1603580"/>
            <a:ext cx="4137992" cy="3298795"/>
          </a:xfrm>
        </p:spPr>
        <p:txBody>
          <a:bodyPr anchor="ctr"/>
          <a:lstStyle/>
          <a:p>
            <a:pPr marL="514350" indent="-514350">
              <a:buFont typeface="+mj-lt"/>
              <a:buAutoNum type="arabicPeriod"/>
            </a:pPr>
            <a:r>
              <a:rPr lang="en-US" sz="3200" dirty="0">
                <a:latin typeface="Calibri" panose="020F0502020204030204" pitchFamily="34" charset="0"/>
              </a:rPr>
              <a:t>Sow Housing</a:t>
            </a:r>
          </a:p>
          <a:p>
            <a:pPr marL="514350" indent="-514350">
              <a:buFont typeface="+mj-lt"/>
              <a:buAutoNum type="arabicPeriod"/>
            </a:pPr>
            <a:r>
              <a:rPr lang="en-US" sz="3200" dirty="0">
                <a:latin typeface="Calibri" panose="020F0502020204030204" pitchFamily="34" charset="0"/>
              </a:rPr>
              <a:t>Pain Management</a:t>
            </a:r>
          </a:p>
          <a:p>
            <a:pPr marL="514350" indent="-514350">
              <a:buFont typeface="+mj-lt"/>
              <a:buAutoNum type="arabicPeriod"/>
            </a:pPr>
            <a:r>
              <a:rPr lang="en-US" sz="3200" dirty="0">
                <a:latin typeface="Calibri" panose="020F0502020204030204" pitchFamily="34" charset="0"/>
              </a:rPr>
              <a:t>Euthanasia</a:t>
            </a:r>
          </a:p>
        </p:txBody>
      </p:sp>
      <p:pic>
        <p:nvPicPr>
          <p:cNvPr id="5" name="Content Placeholder 4" descr="Pigs001.jpg"/>
          <p:cNvPicPr>
            <a:picLocks noGrp="1" noChangeAspect="1"/>
          </p:cNvPicPr>
          <p:nvPr>
            <p:ph sz="half" idx="2"/>
          </p:nvPr>
        </p:nvPicPr>
        <p:blipFill rotWithShape="1">
          <a:blip r:embed="rId3" cstate="print">
            <a:extLst>
              <a:ext uri="{28A0092B-C50C-407E-A947-70E740481C1C}">
                <a14:useLocalDpi xmlns:a14="http://schemas.microsoft.com/office/drawing/2010/main"/>
              </a:ext>
            </a:extLst>
          </a:blip>
          <a:stretch/>
        </p:blipFill>
        <p:spPr>
          <a:xfrm>
            <a:off x="5216894" y="1938026"/>
            <a:ext cx="3205212" cy="329879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8370803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Sow Housing Systems</a:t>
            </a:r>
          </a:p>
        </p:txBody>
      </p:sp>
      <p:sp>
        <p:nvSpPr>
          <p:cNvPr id="3" name="Content Placeholder 2"/>
          <p:cNvSpPr>
            <a:spLocks noGrp="1"/>
          </p:cNvSpPr>
          <p:nvPr>
            <p:ph idx="1"/>
          </p:nvPr>
        </p:nvSpPr>
        <p:spPr>
          <a:xfrm>
            <a:off x="368948" y="1365779"/>
            <a:ext cx="8536513" cy="4667273"/>
          </a:xfrm>
        </p:spPr>
        <p:txBody>
          <a:bodyPr/>
          <a:lstStyle/>
          <a:p>
            <a:pPr>
              <a:buClr>
                <a:schemeClr val="accent3"/>
              </a:buClr>
              <a:buNone/>
              <a:defRPr/>
            </a:pPr>
            <a:r>
              <a:rPr lang="en-US" sz="3600" dirty="0">
                <a:latin typeface="Calibri" panose="020F0502020204030204" pitchFamily="34" charset="0"/>
              </a:rPr>
              <a:t>All housing systems should:</a:t>
            </a:r>
          </a:p>
          <a:p>
            <a:pPr>
              <a:defRPr/>
            </a:pPr>
            <a:r>
              <a:rPr lang="en-US" sz="3000" dirty="0">
                <a:latin typeface="Calibri" panose="020F0502020204030204" pitchFamily="34" charset="0"/>
              </a:rPr>
              <a:t>Minimize aggression &amp; competition</a:t>
            </a:r>
          </a:p>
          <a:p>
            <a:pPr>
              <a:defRPr/>
            </a:pPr>
            <a:r>
              <a:rPr lang="en-US" sz="3000" dirty="0">
                <a:latin typeface="Calibri" panose="020F0502020204030204" pitchFamily="34" charset="0"/>
              </a:rPr>
              <a:t>Protect from weather extremes</a:t>
            </a:r>
          </a:p>
          <a:p>
            <a:pPr>
              <a:defRPr/>
            </a:pPr>
            <a:r>
              <a:rPr lang="en-US" sz="3000" dirty="0">
                <a:latin typeface="Calibri" panose="020F0502020204030204" pitchFamily="34" charset="0"/>
              </a:rPr>
              <a:t>Reduce injuries, pain, or disease</a:t>
            </a:r>
          </a:p>
          <a:p>
            <a:pPr>
              <a:defRPr/>
            </a:pPr>
            <a:r>
              <a:rPr lang="en-US" sz="3000" dirty="0">
                <a:latin typeface="Calibri" panose="020F0502020204030204" pitchFamily="34" charset="0"/>
              </a:rPr>
              <a:t>Provide access to food &amp; water</a:t>
            </a:r>
          </a:p>
          <a:p>
            <a:pPr>
              <a:defRPr/>
            </a:pPr>
            <a:r>
              <a:rPr lang="en-US" sz="3000" dirty="0">
                <a:latin typeface="Calibri" panose="020F0502020204030204" pitchFamily="34" charset="0"/>
              </a:rPr>
              <a:t>Facilitate observation of individual sows</a:t>
            </a:r>
          </a:p>
          <a:p>
            <a:pPr>
              <a:defRPr/>
            </a:pPr>
            <a:r>
              <a:rPr lang="en-US" sz="3000" dirty="0">
                <a:latin typeface="Calibri" panose="020F0502020204030204" pitchFamily="34" charset="0"/>
              </a:rPr>
              <a:t>Promote sanitation </a:t>
            </a:r>
          </a:p>
          <a:p>
            <a:pPr>
              <a:defRPr/>
            </a:pPr>
            <a:r>
              <a:rPr lang="en-US" sz="3000" dirty="0">
                <a:latin typeface="Calibri" panose="020F0502020204030204" pitchFamily="34" charset="0"/>
              </a:rPr>
              <a:t>Allow normal patterns of behavior </a:t>
            </a:r>
          </a:p>
          <a:p>
            <a:pPr>
              <a:buNone/>
              <a:defRPr/>
            </a:pPr>
            <a:r>
              <a:rPr lang="en-US" sz="1400" dirty="0">
                <a:latin typeface="Calibri" panose="020F0502020204030204" pitchFamily="34" charset="0"/>
              </a:rPr>
              <a:t>	</a:t>
            </a:r>
            <a:endParaRPr lang="en-US" sz="1800" dirty="0">
              <a:solidFill>
                <a:schemeClr val="accent1">
                  <a:lumMod val="75000"/>
                </a:schemeClr>
              </a:solidFill>
              <a:latin typeface="Calibri" panose="020F0502020204030204" pitchFamily="34" charset="0"/>
            </a:endParaRPr>
          </a:p>
          <a:p>
            <a:pPr marL="0" indent="0">
              <a:buNone/>
            </a:pPr>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52655" y="2147231"/>
            <a:ext cx="1522397" cy="1164754"/>
          </a:xfrm>
          <a:prstGeom prst="rect">
            <a:avLst/>
          </a:prstGeom>
        </p:spPr>
      </p:pic>
      <p:pic>
        <p:nvPicPr>
          <p:cNvPr id="5" name="Picture 4" descr="imgres-1.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41413" y="3701256"/>
            <a:ext cx="1144879" cy="1144879"/>
          </a:xfrm>
          <a:prstGeom prst="rect">
            <a:avLst/>
          </a:prstGeom>
        </p:spPr>
      </p:pic>
    </p:spTree>
    <p:extLst>
      <p:ext uri="{BB962C8B-B14F-4D97-AF65-F5344CB8AC3E}">
        <p14:creationId xmlns:p14="http://schemas.microsoft.com/office/powerpoint/2010/main" val="27239780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D18B74C-E482-9944-A05D-20E3B815A3B6}"/>
              </a:ext>
            </a:extLst>
          </p:cNvPr>
          <p:cNvSpPr>
            <a:spLocks noGrp="1"/>
          </p:cNvSpPr>
          <p:nvPr>
            <p:ph type="body" idx="1"/>
          </p:nvPr>
        </p:nvSpPr>
        <p:spPr>
          <a:xfrm>
            <a:off x="119057" y="1256936"/>
            <a:ext cx="8905886" cy="778603"/>
          </a:xfrm>
        </p:spPr>
        <p:txBody>
          <a:bodyPr anchor="t"/>
          <a:lstStyle/>
          <a:p>
            <a:pPr algn="ctr"/>
            <a:r>
              <a:rPr lang="en-US" b="0" dirty="0">
                <a:latin typeface="Calibri" panose="020F0502020204030204" pitchFamily="34" charset="0"/>
              </a:rPr>
              <a:t>Options for pregnant sow during gestation. </a:t>
            </a:r>
          </a:p>
          <a:p>
            <a:pPr algn="ctr"/>
            <a:r>
              <a:rPr lang="en-US" b="0" dirty="0">
                <a:latin typeface="Calibri" panose="020F0502020204030204" pitchFamily="34" charset="0"/>
              </a:rPr>
              <a:t>Each type of sow housing has benefits and limitations.</a:t>
            </a:r>
          </a:p>
          <a:p>
            <a:endParaRPr lang="en-US" b="0" dirty="0"/>
          </a:p>
        </p:txBody>
      </p:sp>
      <p:sp>
        <p:nvSpPr>
          <p:cNvPr id="11" name="Content Placeholder 10">
            <a:extLst>
              <a:ext uri="{FF2B5EF4-FFF2-40B4-BE49-F238E27FC236}">
                <a16:creationId xmlns:a16="http://schemas.microsoft.com/office/drawing/2014/main" id="{5801F1A7-7333-7948-8D96-9C8360D5977A}"/>
              </a:ext>
            </a:extLst>
          </p:cNvPr>
          <p:cNvSpPr>
            <a:spLocks noGrp="1"/>
          </p:cNvSpPr>
          <p:nvPr>
            <p:ph sz="quarter" idx="4"/>
          </p:nvPr>
        </p:nvSpPr>
        <p:spPr>
          <a:xfrm>
            <a:off x="6579705" y="3190700"/>
            <a:ext cx="4399251" cy="3667300"/>
          </a:xfrm>
        </p:spPr>
        <p:txBody>
          <a:bodyPr/>
          <a:lstStyle/>
          <a:p>
            <a:pPr>
              <a:buClr>
                <a:srgbClr val="006801"/>
              </a:buClr>
            </a:pPr>
            <a:r>
              <a:rPr lang="en-US" dirty="0">
                <a:latin typeface="Calibri" panose="020F0502020204030204" pitchFamily="34" charset="0"/>
              </a:rPr>
              <a:t>Group pens</a:t>
            </a:r>
          </a:p>
          <a:p>
            <a:pPr>
              <a:buClr>
                <a:srgbClr val="006801"/>
              </a:buClr>
            </a:pPr>
            <a:endParaRPr lang="en-US" sz="900" dirty="0">
              <a:latin typeface="Calibri" panose="020F0502020204030204" pitchFamily="34" charset="0"/>
            </a:endParaRPr>
          </a:p>
          <a:p>
            <a:endParaRPr lang="en-US" dirty="0"/>
          </a:p>
        </p:txBody>
      </p:sp>
      <p:sp>
        <p:nvSpPr>
          <p:cNvPr id="2" name="Title 1"/>
          <p:cNvSpPr>
            <a:spLocks noGrp="1"/>
          </p:cNvSpPr>
          <p:nvPr>
            <p:ph type="title"/>
          </p:nvPr>
        </p:nvSpPr>
        <p:spPr/>
        <p:txBody>
          <a:bodyPr/>
          <a:lstStyle/>
          <a:p>
            <a:r>
              <a:rPr lang="en-US" dirty="0"/>
              <a:t>Sow Housing</a:t>
            </a:r>
          </a:p>
        </p:txBody>
      </p:sp>
      <p:pic>
        <p:nvPicPr>
          <p:cNvPr id="4" name="Picture 3" descr="SowHousing002.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80112" y="3188326"/>
            <a:ext cx="3528392" cy="2717301"/>
          </a:xfrm>
          <a:prstGeom prst="rect">
            <a:avLst/>
          </a:prstGeom>
        </p:spPr>
      </p:pic>
      <p:pic>
        <p:nvPicPr>
          <p:cNvPr id="7" name="Picture 6" descr="SowHousing004.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47416" y="3190699"/>
            <a:ext cx="3716473" cy="2714928"/>
          </a:xfrm>
          <a:prstGeom prst="rect">
            <a:avLst/>
          </a:prstGeom>
        </p:spPr>
      </p:pic>
      <p:sp>
        <p:nvSpPr>
          <p:cNvPr id="12" name="TextBox 12">
            <a:extLst>
              <a:ext uri="{FF2B5EF4-FFF2-40B4-BE49-F238E27FC236}">
                <a16:creationId xmlns:a16="http://schemas.microsoft.com/office/drawing/2014/main" id="{CD0033A7-B602-2E4B-B626-AA5A8440CCD9}"/>
              </a:ext>
            </a:extLst>
          </p:cNvPr>
          <p:cNvSpPr txBox="1">
            <a:spLocks noChangeArrowheads="1"/>
          </p:cNvSpPr>
          <p:nvPr/>
        </p:nvSpPr>
        <p:spPr bwMode="auto">
          <a:xfrm>
            <a:off x="5994195" y="2502649"/>
            <a:ext cx="1501541" cy="369888"/>
          </a:xfrm>
          <a:prstGeom prst="rect">
            <a:avLst/>
          </a:prstGeom>
          <a:solidFill>
            <a:schemeClr val="tx1">
              <a:alpha val="55000"/>
            </a:schemeClr>
          </a:solidFill>
          <a:ln>
            <a:noFill/>
            <a:headEnd/>
            <a:tailEnd/>
          </a:ln>
        </p:spPr>
        <p:style>
          <a:lnRef idx="2">
            <a:schemeClr val="dk1"/>
          </a:lnRef>
          <a:fillRef idx="1">
            <a:schemeClr val="lt1"/>
          </a:fillRef>
          <a:effectRef idx="0">
            <a:schemeClr val="dk1"/>
          </a:effectRef>
          <a:fontRef idx="minor">
            <a:schemeClr val="dk1"/>
          </a:fontRef>
        </p:style>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a:r>
              <a:rPr lang="en-US" sz="1800" b="1" dirty="0">
                <a:ln w="0"/>
                <a:solidFill>
                  <a:schemeClr val="bg1"/>
                </a:solidFill>
                <a:effectLst>
                  <a:outerShdw blurRad="38100" dist="19050" dir="2700000" algn="tl" rotWithShape="0">
                    <a:schemeClr val="dk1">
                      <a:alpha val="40000"/>
                    </a:schemeClr>
                  </a:outerShdw>
                </a:effectLst>
              </a:rPr>
              <a:t>Group Pens</a:t>
            </a:r>
            <a:endParaRPr lang="en-US" sz="1800" b="1" dirty="0">
              <a:ln>
                <a:solidFill>
                  <a:schemeClr val="tx1"/>
                </a:solidFill>
              </a:ln>
              <a:solidFill>
                <a:schemeClr val="bg1"/>
              </a:solidFill>
            </a:endParaRPr>
          </a:p>
        </p:txBody>
      </p:sp>
      <p:sp>
        <p:nvSpPr>
          <p:cNvPr id="13" name="TextBox 12">
            <a:extLst>
              <a:ext uri="{FF2B5EF4-FFF2-40B4-BE49-F238E27FC236}">
                <a16:creationId xmlns:a16="http://schemas.microsoft.com/office/drawing/2014/main" id="{417D855A-8DA0-244A-BFF5-5064D97B91BD}"/>
              </a:ext>
            </a:extLst>
          </p:cNvPr>
          <p:cNvSpPr txBox="1">
            <a:spLocks noChangeArrowheads="1"/>
          </p:cNvSpPr>
          <p:nvPr/>
        </p:nvSpPr>
        <p:spPr bwMode="auto">
          <a:xfrm>
            <a:off x="1520480" y="2511389"/>
            <a:ext cx="1764116" cy="369332"/>
          </a:xfrm>
          <a:prstGeom prst="rect">
            <a:avLst/>
          </a:prstGeom>
          <a:solidFill>
            <a:schemeClr val="tx1">
              <a:alpha val="55000"/>
            </a:schemeClr>
          </a:solidFill>
          <a:ln>
            <a:noFill/>
            <a:headEnd/>
            <a:tailEnd/>
          </a:ln>
        </p:spPr>
        <p:style>
          <a:lnRef idx="2">
            <a:schemeClr val="dk1"/>
          </a:lnRef>
          <a:fillRef idx="1">
            <a:schemeClr val="lt1"/>
          </a:fillRef>
          <a:effectRef idx="0">
            <a:schemeClr val="dk1"/>
          </a:effectRef>
          <a:fontRef idx="minor">
            <a:schemeClr val="dk1"/>
          </a:fontRef>
        </p:style>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a:r>
              <a:rPr lang="en-US" sz="1800" b="1" dirty="0">
                <a:ln w="0"/>
                <a:solidFill>
                  <a:schemeClr val="bg1"/>
                </a:solidFill>
                <a:effectLst>
                  <a:outerShdw blurRad="38100" dist="19050" dir="2700000" algn="tl" rotWithShape="0">
                    <a:schemeClr val="dk1">
                      <a:alpha val="40000"/>
                    </a:schemeClr>
                  </a:outerShdw>
                </a:effectLst>
              </a:rPr>
              <a:t>Individual stalls</a:t>
            </a:r>
            <a:endParaRPr lang="en-US" sz="1800" b="1" dirty="0">
              <a:ln>
                <a:solidFill>
                  <a:schemeClr val="tx1"/>
                </a:solidFill>
              </a:ln>
              <a:solidFill>
                <a:schemeClr val="bg1"/>
              </a:solidFill>
            </a:endParaRPr>
          </a:p>
        </p:txBody>
      </p:sp>
    </p:spTree>
    <p:extLst>
      <p:ext uri="{BB962C8B-B14F-4D97-AF65-F5344CB8AC3E}">
        <p14:creationId xmlns:p14="http://schemas.microsoft.com/office/powerpoint/2010/main" val="19464272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dirty="0"/>
              <a:t>What’s the Best Sow Housing?</a:t>
            </a:r>
          </a:p>
        </p:txBody>
      </p:sp>
      <p:sp>
        <p:nvSpPr>
          <p:cNvPr id="3" name="Content Placeholder 2"/>
          <p:cNvSpPr>
            <a:spLocks noGrp="1"/>
          </p:cNvSpPr>
          <p:nvPr>
            <p:ph sz="half" idx="1"/>
          </p:nvPr>
        </p:nvSpPr>
        <p:spPr/>
        <p:txBody>
          <a:bodyPr anchor="b"/>
          <a:lstStyle/>
          <a:p>
            <a:pPr marL="0" indent="0">
              <a:buNone/>
              <a:defRPr/>
            </a:pPr>
            <a:r>
              <a:rPr lang="en-US" sz="3200" dirty="0">
                <a:latin typeface="Calibri" panose="020F0502020204030204" pitchFamily="34" charset="0"/>
              </a:rPr>
              <a:t>“Each can provide for sows’ welfare when properly managed, </a:t>
            </a:r>
            <a:r>
              <a:rPr lang="en-US" sz="3200" dirty="0">
                <a:solidFill>
                  <a:schemeClr val="accent1">
                    <a:lumMod val="75000"/>
                  </a:schemeClr>
                </a:solidFill>
                <a:latin typeface="Calibri" panose="020F0502020204030204" pitchFamily="34" charset="0"/>
              </a:rPr>
              <a:t>and</a:t>
            </a:r>
            <a:r>
              <a:rPr lang="en-US" sz="3200" dirty="0">
                <a:latin typeface="Calibri" panose="020F0502020204030204" pitchFamily="34" charset="0"/>
              </a:rPr>
              <a:t> </a:t>
            </a:r>
            <a:r>
              <a:rPr lang="en-US" sz="3200" dirty="0">
                <a:solidFill>
                  <a:schemeClr val="accent1">
                    <a:lumMod val="75000"/>
                  </a:schemeClr>
                </a:solidFill>
                <a:latin typeface="Calibri" panose="020F0502020204030204" pitchFamily="34" charset="0"/>
              </a:rPr>
              <a:t>caretaker skills are the most important factor</a:t>
            </a:r>
            <a:r>
              <a:rPr lang="en-US" sz="3200" dirty="0">
                <a:latin typeface="Calibri" panose="020F0502020204030204" pitchFamily="34" charset="0"/>
              </a:rPr>
              <a:t>.” </a:t>
            </a:r>
          </a:p>
          <a:p>
            <a:pPr marL="0" indent="0">
              <a:buNone/>
              <a:defRPr/>
            </a:pPr>
            <a:endParaRPr lang="en-US" sz="3200" dirty="0">
              <a:latin typeface="Calibri" panose="020F0502020204030204" pitchFamily="34" charset="0"/>
            </a:endParaRPr>
          </a:p>
          <a:p>
            <a:pPr marL="0" indent="0" algn="r">
              <a:buNone/>
              <a:defRPr/>
            </a:pPr>
            <a:r>
              <a:rPr lang="en-US" sz="2200" dirty="0">
                <a:solidFill>
                  <a:schemeClr val="accent1">
                    <a:lumMod val="75000"/>
                  </a:schemeClr>
                </a:solidFill>
                <a:latin typeface="Calibri" panose="020F0502020204030204" pitchFamily="34" charset="0"/>
              </a:rPr>
              <a:t>Dr. Tom Burkgren, AASV</a:t>
            </a:r>
          </a:p>
          <a:p>
            <a:pPr marL="0" indent="0">
              <a:buFont typeface="Arial"/>
              <a:buNone/>
              <a:defRPr/>
            </a:pPr>
            <a:endParaRPr lang="en-US" sz="2200" dirty="0"/>
          </a:p>
          <a:p>
            <a:pPr>
              <a:buFont typeface="Arial"/>
              <a:buNone/>
              <a:defRPr/>
            </a:pPr>
            <a:endParaRPr lang="en-US" sz="1600" dirty="0"/>
          </a:p>
        </p:txBody>
      </p:sp>
      <p:pic>
        <p:nvPicPr>
          <p:cNvPr id="38915" name="Picture 5" descr="Animal Care.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4763704" y="1978104"/>
            <a:ext cx="3998491" cy="29017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539090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CEF1930-C4D1-FB49-A63D-29A88E466CBE}"/>
              </a:ext>
            </a:extLst>
          </p:cNvPr>
          <p:cNvPicPr>
            <a:picLocks noChangeAspect="1"/>
          </p:cNvPicPr>
          <p:nvPr/>
        </p:nvPicPr>
        <p:blipFill>
          <a:blip r:embed="rId3"/>
          <a:stretch>
            <a:fillRect/>
          </a:stretch>
        </p:blipFill>
        <p:spPr>
          <a:xfrm>
            <a:off x="1725138" y="3788228"/>
            <a:ext cx="1594116" cy="1029772"/>
          </a:xfrm>
          <a:prstGeom prst="rect">
            <a:avLst/>
          </a:prstGeom>
        </p:spPr>
      </p:pic>
      <p:sp>
        <p:nvSpPr>
          <p:cNvPr id="2" name="Title 1"/>
          <p:cNvSpPr>
            <a:spLocks noGrp="1"/>
          </p:cNvSpPr>
          <p:nvPr>
            <p:ph type="title"/>
          </p:nvPr>
        </p:nvSpPr>
        <p:spPr/>
        <p:txBody>
          <a:bodyPr/>
          <a:lstStyle/>
          <a:p>
            <a:r>
              <a:rPr lang="en-US" dirty="0"/>
              <a:t>Pain Management</a:t>
            </a:r>
          </a:p>
        </p:txBody>
      </p:sp>
      <p:sp>
        <p:nvSpPr>
          <p:cNvPr id="3" name="Content Placeholder 2"/>
          <p:cNvSpPr>
            <a:spLocks noGrp="1"/>
          </p:cNvSpPr>
          <p:nvPr>
            <p:ph sz="half" idx="1"/>
          </p:nvPr>
        </p:nvSpPr>
        <p:spPr>
          <a:xfrm>
            <a:off x="154674" y="2618072"/>
            <a:ext cx="4341127" cy="3224103"/>
          </a:xfrm>
        </p:spPr>
        <p:txBody>
          <a:bodyPr anchor="t"/>
          <a:lstStyle/>
          <a:p>
            <a:pPr>
              <a:buClr>
                <a:srgbClr val="006801"/>
              </a:buClr>
            </a:pPr>
            <a:r>
              <a:rPr lang="en-US" sz="3000" dirty="0">
                <a:latin typeface="Calibri" panose="020F0502020204030204" pitchFamily="34" charset="0"/>
              </a:rPr>
              <a:t>FDA approved for </a:t>
            </a:r>
            <a:r>
              <a:rPr lang="en-US" sz="3000" u="sng" dirty="0">
                <a:solidFill>
                  <a:schemeClr val="accent1">
                    <a:lumMod val="75000"/>
                  </a:schemeClr>
                </a:solidFill>
                <a:latin typeface="Calibri" panose="020F0502020204030204" pitchFamily="34" charset="0"/>
              </a:rPr>
              <a:t>pigs</a:t>
            </a:r>
          </a:p>
        </p:txBody>
      </p:sp>
      <p:sp>
        <p:nvSpPr>
          <p:cNvPr id="10" name="TextBox 9">
            <a:extLst>
              <a:ext uri="{FF2B5EF4-FFF2-40B4-BE49-F238E27FC236}">
                <a16:creationId xmlns:a16="http://schemas.microsoft.com/office/drawing/2014/main" id="{699DCD39-AF33-4A44-AB6F-3839D2E0C135}"/>
              </a:ext>
            </a:extLst>
          </p:cNvPr>
          <p:cNvSpPr txBox="1"/>
          <p:nvPr/>
        </p:nvSpPr>
        <p:spPr>
          <a:xfrm>
            <a:off x="1496738" y="4042393"/>
            <a:ext cx="1812873" cy="738665"/>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cs typeface="Calibri" panose="020F0502020204030204" pitchFamily="34" charset="0"/>
              </a:rPr>
              <a:t>None</a:t>
            </a:r>
          </a:p>
          <a:p>
            <a:pPr algn="ctr"/>
            <a:endParaRPr lang="en-US" dirty="0">
              <a:solidFill>
                <a:schemeClr val="bg1"/>
              </a:solidFill>
              <a:latin typeface="Calibri" panose="020F0502020204030204" pitchFamily="34" charset="0"/>
            </a:endParaRPr>
          </a:p>
        </p:txBody>
      </p:sp>
    </p:spTree>
    <p:extLst>
      <p:ext uri="{BB962C8B-B14F-4D97-AF65-F5344CB8AC3E}">
        <p14:creationId xmlns:p14="http://schemas.microsoft.com/office/powerpoint/2010/main" val="2500064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Title 6">
            <a:extLst>
              <a:ext uri="{FF2B5EF4-FFF2-40B4-BE49-F238E27FC236}">
                <a16:creationId xmlns:a16="http://schemas.microsoft.com/office/drawing/2014/main" id="{D23A3BA9-2384-0747-BD3E-2F9666FF5968}"/>
              </a:ext>
            </a:extLst>
          </p:cNvPr>
          <p:cNvSpPr>
            <a:spLocks noGrp="1"/>
          </p:cNvSpPr>
          <p:nvPr>
            <p:ph type="title"/>
          </p:nvPr>
        </p:nvSpPr>
        <p:spPr/>
        <p:txBody>
          <a:bodyPr/>
          <a:lstStyle/>
          <a:p>
            <a:pPr eaLnBrk="1" hangingPunct="1"/>
            <a:r>
              <a:rPr lang="en-US" altLang="en-US" dirty="0">
                <a:latin typeface="+mj-lt"/>
                <a:ea typeface="MS PGothic" panose="020B0600070205080204" pitchFamily="34" charset="-128"/>
                <a:cs typeface="Arial" panose="020B0604020202020204" pitchFamily="34" charset="0"/>
              </a:rPr>
              <a:t>Specialized Barns &amp; Pig Health</a:t>
            </a:r>
          </a:p>
        </p:txBody>
      </p:sp>
      <p:sp>
        <p:nvSpPr>
          <p:cNvPr id="164867" name="TextBox 4">
            <a:extLst>
              <a:ext uri="{FF2B5EF4-FFF2-40B4-BE49-F238E27FC236}">
                <a16:creationId xmlns:a16="http://schemas.microsoft.com/office/drawing/2014/main" id="{DF0D9B11-5FDF-1847-BAB7-151366248464}"/>
              </a:ext>
            </a:extLst>
          </p:cNvPr>
          <p:cNvSpPr txBox="1">
            <a:spLocks noChangeArrowheads="1"/>
          </p:cNvSpPr>
          <p:nvPr/>
        </p:nvSpPr>
        <p:spPr bwMode="auto">
          <a:xfrm>
            <a:off x="831144" y="4815509"/>
            <a:ext cx="293043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Geneva" panose="020B050303040404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Geneva" panose="020B050303040404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Times New Roman" panose="02020603050405020304" pitchFamily="18"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Times New Roman" panose="02020603050405020304" pitchFamily="18"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Times New Roman" panose="02020603050405020304" pitchFamily="18"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Times New Roman" panose="02020603050405020304" pitchFamily="18"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Times New Roman" panose="02020603050405020304" pitchFamily="18"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Times New Roman" panose="02020603050405020304" pitchFamily="18"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Times New Roman" panose="02020603050405020304" pitchFamily="18" charset="0"/>
                <a:cs typeface="Arial" panose="020B0604020202020204" pitchFamily="34" charset="0"/>
              </a:defRPr>
            </a:lvl9pPr>
          </a:lstStyle>
          <a:p>
            <a:pPr algn="ctr">
              <a:spcBef>
                <a:spcPct val="0"/>
              </a:spcBef>
              <a:buFontTx/>
              <a:buNone/>
            </a:pPr>
            <a:r>
              <a:rPr lang="en-US" altLang="en-US" sz="2000" b="1" dirty="0">
                <a:ea typeface="MS PGothic" panose="020B0600070205080204" pitchFamily="34" charset="-128"/>
              </a:rPr>
              <a:t>-2 Degrees</a:t>
            </a:r>
          </a:p>
          <a:p>
            <a:pPr algn="ctr">
              <a:spcBef>
                <a:spcPct val="0"/>
              </a:spcBef>
              <a:buFontTx/>
              <a:buNone/>
            </a:pPr>
            <a:r>
              <a:rPr lang="en-US" altLang="en-US" sz="2000" b="1" dirty="0">
                <a:ea typeface="MS PGothic" panose="020B0600070205080204" pitchFamily="34" charset="-128"/>
              </a:rPr>
              <a:t>Brookings, South Dakota</a:t>
            </a:r>
          </a:p>
          <a:p>
            <a:pPr algn="ctr">
              <a:spcBef>
                <a:spcPct val="0"/>
              </a:spcBef>
              <a:buFontTx/>
              <a:buNone/>
            </a:pPr>
            <a:r>
              <a:rPr lang="en-US" altLang="en-US" sz="2000" b="1" dirty="0">
                <a:ea typeface="MS PGothic" panose="020B0600070205080204" pitchFamily="34" charset="-128"/>
              </a:rPr>
              <a:t>February 2019</a:t>
            </a:r>
          </a:p>
        </p:txBody>
      </p:sp>
      <p:sp>
        <p:nvSpPr>
          <p:cNvPr id="164868" name="TextBox 10">
            <a:extLst>
              <a:ext uri="{FF2B5EF4-FFF2-40B4-BE49-F238E27FC236}">
                <a16:creationId xmlns:a16="http://schemas.microsoft.com/office/drawing/2014/main" id="{C9DB8E7D-8712-464B-B6E6-9914792CD8C4}"/>
              </a:ext>
            </a:extLst>
          </p:cNvPr>
          <p:cNvSpPr txBox="1">
            <a:spLocks noChangeArrowheads="1"/>
          </p:cNvSpPr>
          <p:nvPr/>
        </p:nvSpPr>
        <p:spPr bwMode="auto">
          <a:xfrm>
            <a:off x="5228492" y="4815510"/>
            <a:ext cx="294403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Geneva" panose="020B050303040404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Geneva" panose="020B050303040404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Times New Roman" panose="02020603050405020304" pitchFamily="18"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Times New Roman" panose="02020603050405020304" pitchFamily="18"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Times New Roman" panose="02020603050405020304" pitchFamily="18"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Times New Roman" panose="02020603050405020304" pitchFamily="18"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Times New Roman" panose="02020603050405020304" pitchFamily="18"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Times New Roman" panose="02020603050405020304" pitchFamily="18"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Times New Roman" panose="02020603050405020304" pitchFamily="18" charset="0"/>
                <a:cs typeface="Arial" panose="020B0604020202020204" pitchFamily="34" charset="0"/>
              </a:defRPr>
            </a:lvl9pPr>
          </a:lstStyle>
          <a:p>
            <a:pPr algn="ctr">
              <a:spcBef>
                <a:spcPct val="0"/>
              </a:spcBef>
              <a:buFontTx/>
              <a:buNone/>
            </a:pPr>
            <a:r>
              <a:rPr lang="en-US" altLang="en-US" sz="2000" b="1" dirty="0">
                <a:ea typeface="MS PGothic" panose="020B0600070205080204" pitchFamily="34" charset="-128"/>
              </a:rPr>
              <a:t>105 Degrees</a:t>
            </a:r>
          </a:p>
          <a:p>
            <a:pPr algn="ctr">
              <a:spcBef>
                <a:spcPct val="0"/>
              </a:spcBef>
              <a:buFontTx/>
              <a:buNone/>
            </a:pPr>
            <a:r>
              <a:rPr lang="en-US" altLang="en-US" sz="2000" b="1" dirty="0">
                <a:ea typeface="MS PGothic" panose="020B0600070205080204" pitchFamily="34" charset="-128"/>
              </a:rPr>
              <a:t>Brookings, South Dakota</a:t>
            </a:r>
          </a:p>
          <a:p>
            <a:pPr algn="ctr">
              <a:spcBef>
                <a:spcPct val="0"/>
              </a:spcBef>
              <a:buFontTx/>
              <a:buNone/>
            </a:pPr>
            <a:r>
              <a:rPr lang="en-US" altLang="en-US" sz="2000" b="1" dirty="0">
                <a:ea typeface="MS PGothic" panose="020B0600070205080204" pitchFamily="34" charset="-128"/>
              </a:rPr>
              <a:t>July 2019</a:t>
            </a:r>
          </a:p>
        </p:txBody>
      </p:sp>
      <p:pic>
        <p:nvPicPr>
          <p:cNvPr id="3" name="Picture 2">
            <a:extLst>
              <a:ext uri="{FF2B5EF4-FFF2-40B4-BE49-F238E27FC236}">
                <a16:creationId xmlns:a16="http://schemas.microsoft.com/office/drawing/2014/main" id="{26B174F3-C424-9D44-A2BC-EB1450502A6B}"/>
              </a:ext>
            </a:extLst>
          </p:cNvPr>
          <p:cNvPicPr>
            <a:picLocks noChangeAspect="1"/>
          </p:cNvPicPr>
          <p:nvPr/>
        </p:nvPicPr>
        <p:blipFill>
          <a:blip r:embed="rId3"/>
          <a:srcRect/>
          <a:stretch/>
        </p:blipFill>
        <p:spPr>
          <a:xfrm>
            <a:off x="71318" y="2094709"/>
            <a:ext cx="4432040" cy="2493022"/>
          </a:xfrm>
          <a:prstGeom prst="rect">
            <a:avLst/>
          </a:prstGeom>
        </p:spPr>
      </p:pic>
      <p:pic>
        <p:nvPicPr>
          <p:cNvPr id="7" name="Picture 6" descr="A close up of text on a white background&#10;&#10;Description automatically generated">
            <a:extLst>
              <a:ext uri="{FF2B5EF4-FFF2-40B4-BE49-F238E27FC236}">
                <a16:creationId xmlns:a16="http://schemas.microsoft.com/office/drawing/2014/main" id="{15DF3BFE-E549-9A4F-B1FE-B15A85E1D72E}"/>
              </a:ext>
            </a:extLst>
          </p:cNvPr>
          <p:cNvPicPr>
            <a:picLocks noChangeAspect="1"/>
          </p:cNvPicPr>
          <p:nvPr/>
        </p:nvPicPr>
        <p:blipFill rotWithShape="1">
          <a:blip r:embed="rId4"/>
          <a:srcRect t="536" r="11939" b="6596"/>
          <a:stretch/>
        </p:blipFill>
        <p:spPr>
          <a:xfrm>
            <a:off x="4659670" y="2094709"/>
            <a:ext cx="4413012" cy="2542186"/>
          </a:xfrm>
          <a:prstGeom prst="rect">
            <a:avLst/>
          </a:prstGeom>
        </p:spPr>
      </p:pic>
    </p:spTree>
    <p:extLst>
      <p:ext uri="{BB962C8B-B14F-4D97-AF65-F5344CB8AC3E}">
        <p14:creationId xmlns:p14="http://schemas.microsoft.com/office/powerpoint/2010/main" val="34237996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Pain Management</a:t>
            </a:r>
          </a:p>
        </p:txBody>
      </p:sp>
      <p:sp>
        <p:nvSpPr>
          <p:cNvPr id="3" name="Content Placeholder 2"/>
          <p:cNvSpPr>
            <a:spLocks noGrp="1"/>
          </p:cNvSpPr>
          <p:nvPr>
            <p:ph sz="half" idx="1"/>
          </p:nvPr>
        </p:nvSpPr>
        <p:spPr>
          <a:xfrm>
            <a:off x="154674" y="2618072"/>
            <a:ext cx="4341127" cy="3224103"/>
          </a:xfrm>
        </p:spPr>
        <p:txBody>
          <a:bodyPr anchor="t"/>
          <a:lstStyle/>
          <a:p>
            <a:r>
              <a:rPr lang="en-US" sz="3000" dirty="0">
                <a:latin typeface="Calibri" panose="020F0502020204030204" pitchFamily="34" charset="0"/>
              </a:rPr>
              <a:t>FDA approved for </a:t>
            </a:r>
            <a:r>
              <a:rPr lang="en-US" sz="3000" u="sng" dirty="0">
                <a:solidFill>
                  <a:schemeClr val="accent1">
                    <a:lumMod val="75000"/>
                  </a:schemeClr>
                </a:solidFill>
                <a:latin typeface="Calibri" panose="020F0502020204030204" pitchFamily="34" charset="0"/>
              </a:rPr>
              <a:t>pigs</a:t>
            </a:r>
          </a:p>
        </p:txBody>
      </p:sp>
      <p:sp>
        <p:nvSpPr>
          <p:cNvPr id="4" name="Content Placeholder 3"/>
          <p:cNvSpPr>
            <a:spLocks noGrp="1"/>
          </p:cNvSpPr>
          <p:nvPr>
            <p:ph sz="half" idx="2"/>
          </p:nvPr>
        </p:nvSpPr>
        <p:spPr/>
        <p:txBody>
          <a:bodyPr/>
          <a:lstStyle/>
          <a:p>
            <a:r>
              <a:rPr lang="en-US" sz="3000" dirty="0">
                <a:latin typeface="Calibri" panose="020F0502020204030204" pitchFamily="34" charset="0"/>
              </a:rPr>
              <a:t>FDA approved for </a:t>
            </a:r>
            <a:r>
              <a:rPr lang="en-US" sz="3000" u="sng" dirty="0">
                <a:solidFill>
                  <a:schemeClr val="accent1">
                    <a:lumMod val="75000"/>
                  </a:schemeClr>
                </a:solidFill>
                <a:latin typeface="Calibri" panose="020F0502020204030204" pitchFamily="34" charset="0"/>
              </a:rPr>
              <a:t>dogs</a:t>
            </a:r>
          </a:p>
          <a:p>
            <a:pPr lvl="1"/>
            <a:r>
              <a:rPr lang="en-US" sz="3000" dirty="0">
                <a:latin typeface="Calibri" panose="020F0502020204030204" pitchFamily="34" charset="0"/>
              </a:rPr>
              <a:t>Meloxicam</a:t>
            </a:r>
          </a:p>
          <a:p>
            <a:pPr lvl="1"/>
            <a:r>
              <a:rPr lang="en-US" sz="3000" dirty="0">
                <a:latin typeface="Calibri" panose="020F0502020204030204" pitchFamily="34" charset="0"/>
              </a:rPr>
              <a:t>Carprofen</a:t>
            </a:r>
          </a:p>
          <a:p>
            <a:pPr lvl="1"/>
            <a:r>
              <a:rPr lang="en-US" sz="3000" dirty="0">
                <a:latin typeface="Calibri" panose="020F0502020204030204" pitchFamily="34" charset="0"/>
              </a:rPr>
              <a:t>Deracoxib</a:t>
            </a:r>
          </a:p>
          <a:p>
            <a:pPr lvl="1"/>
            <a:r>
              <a:rPr lang="en-US" sz="3000" dirty="0">
                <a:latin typeface="Calibri" panose="020F0502020204030204" pitchFamily="34" charset="0"/>
              </a:rPr>
              <a:t>Firocoxib</a:t>
            </a:r>
          </a:p>
          <a:p>
            <a:pPr lvl="1"/>
            <a:r>
              <a:rPr lang="en-US" sz="3000" dirty="0">
                <a:latin typeface="Calibri" panose="020F0502020204030204" pitchFamily="34" charset="0"/>
              </a:rPr>
              <a:t>Methylprednisolone</a:t>
            </a:r>
          </a:p>
          <a:p>
            <a:pPr lvl="1"/>
            <a:r>
              <a:rPr lang="en-US" sz="3000" dirty="0">
                <a:latin typeface="Calibri" panose="020F0502020204030204" pitchFamily="34" charset="0"/>
              </a:rPr>
              <a:t>Medetomidine</a:t>
            </a:r>
          </a:p>
          <a:p>
            <a:pPr lvl="1"/>
            <a:r>
              <a:rPr lang="en-US" sz="3000" dirty="0">
                <a:latin typeface="Calibri" panose="020F0502020204030204" pitchFamily="34" charset="0"/>
              </a:rPr>
              <a:t>Xylazine</a:t>
            </a:r>
          </a:p>
          <a:p>
            <a:pPr lvl="1"/>
            <a:r>
              <a:rPr lang="en-US" sz="3000" dirty="0">
                <a:latin typeface="Calibri" panose="020F0502020204030204" pitchFamily="34" charset="0"/>
              </a:rPr>
              <a:t>Pentazocine</a:t>
            </a:r>
          </a:p>
          <a:p>
            <a:pPr marL="457200" lvl="1" indent="0">
              <a:buNone/>
            </a:pPr>
            <a:r>
              <a:rPr lang="en-US" sz="3000" dirty="0"/>
              <a:t> </a:t>
            </a:r>
          </a:p>
          <a:p>
            <a:endParaRPr lang="en-US" dirty="0"/>
          </a:p>
        </p:txBody>
      </p:sp>
      <p:pic>
        <p:nvPicPr>
          <p:cNvPr id="10" name="Picture 9">
            <a:extLst>
              <a:ext uri="{FF2B5EF4-FFF2-40B4-BE49-F238E27FC236}">
                <a16:creationId xmlns:a16="http://schemas.microsoft.com/office/drawing/2014/main" id="{07F29340-DB9B-684F-82D9-B0B4106086E4}"/>
              </a:ext>
            </a:extLst>
          </p:cNvPr>
          <p:cNvPicPr>
            <a:picLocks noChangeAspect="1"/>
          </p:cNvPicPr>
          <p:nvPr/>
        </p:nvPicPr>
        <p:blipFill>
          <a:blip r:embed="rId3"/>
          <a:stretch>
            <a:fillRect/>
          </a:stretch>
        </p:blipFill>
        <p:spPr>
          <a:xfrm>
            <a:off x="1725138" y="3788228"/>
            <a:ext cx="1594116" cy="1029772"/>
          </a:xfrm>
          <a:prstGeom prst="rect">
            <a:avLst/>
          </a:prstGeom>
        </p:spPr>
      </p:pic>
      <p:sp>
        <p:nvSpPr>
          <p:cNvPr id="15" name="TextBox 14">
            <a:extLst>
              <a:ext uri="{FF2B5EF4-FFF2-40B4-BE49-F238E27FC236}">
                <a16:creationId xmlns:a16="http://schemas.microsoft.com/office/drawing/2014/main" id="{ECB8A9B8-A125-8648-9E5C-10BB115AB740}"/>
              </a:ext>
            </a:extLst>
          </p:cNvPr>
          <p:cNvSpPr txBox="1"/>
          <p:nvPr/>
        </p:nvSpPr>
        <p:spPr>
          <a:xfrm>
            <a:off x="1496738" y="4042393"/>
            <a:ext cx="1812873" cy="738665"/>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cs typeface="Calibri" panose="020F0502020204030204" pitchFamily="34" charset="0"/>
              </a:rPr>
              <a:t>None</a:t>
            </a:r>
          </a:p>
          <a:p>
            <a:pPr algn="ctr"/>
            <a:endParaRPr lang="en-US" dirty="0">
              <a:solidFill>
                <a:schemeClr val="bg1"/>
              </a:solidFill>
              <a:latin typeface="Calibri" panose="020F0502020204030204" pitchFamily="34" charset="0"/>
            </a:endParaRPr>
          </a:p>
        </p:txBody>
      </p:sp>
    </p:spTree>
    <p:extLst>
      <p:ext uri="{BB962C8B-B14F-4D97-AF65-F5344CB8AC3E}">
        <p14:creationId xmlns:p14="http://schemas.microsoft.com/office/powerpoint/2010/main" val="20786846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F79B7-22D3-1B49-A4ED-3C87FD4B0083}"/>
              </a:ext>
            </a:extLst>
          </p:cNvPr>
          <p:cNvSpPr>
            <a:spLocks noGrp="1"/>
          </p:cNvSpPr>
          <p:nvPr>
            <p:ph type="title"/>
          </p:nvPr>
        </p:nvSpPr>
        <p:spPr>
          <a:xfrm>
            <a:off x="0" y="186266"/>
            <a:ext cx="9144000" cy="939800"/>
          </a:xfrm>
        </p:spPr>
        <p:txBody>
          <a:bodyPr/>
          <a:lstStyle/>
          <a:p>
            <a:r>
              <a:rPr lang="en-US" dirty="0"/>
              <a:t>Euthanasia</a:t>
            </a:r>
          </a:p>
        </p:txBody>
      </p:sp>
      <p:sp>
        <p:nvSpPr>
          <p:cNvPr id="3" name="Content Placeholder 2">
            <a:extLst>
              <a:ext uri="{FF2B5EF4-FFF2-40B4-BE49-F238E27FC236}">
                <a16:creationId xmlns:a16="http://schemas.microsoft.com/office/drawing/2014/main" id="{2895C1FB-5FC2-E440-BDD0-BE7150B80711}"/>
              </a:ext>
            </a:extLst>
          </p:cNvPr>
          <p:cNvSpPr>
            <a:spLocks noGrp="1"/>
          </p:cNvSpPr>
          <p:nvPr>
            <p:ph idx="1"/>
          </p:nvPr>
        </p:nvSpPr>
        <p:spPr/>
        <p:txBody>
          <a:bodyPr/>
          <a:lstStyle/>
          <a:p>
            <a:pPr marL="0" indent="0">
              <a:buNone/>
            </a:pPr>
            <a:endParaRPr lang="en-US" dirty="0"/>
          </a:p>
          <a:p>
            <a:pPr marL="0" indent="0">
              <a:buNone/>
            </a:pPr>
            <a:endParaRPr lang="en-US" dirty="0"/>
          </a:p>
          <a:p>
            <a:pPr marL="0" indent="0" algn="ctr">
              <a:buNone/>
            </a:pPr>
            <a:r>
              <a:rPr lang="en-US" sz="3200" dirty="0"/>
              <a:t>“</a:t>
            </a:r>
            <a:r>
              <a:rPr lang="en-US" sz="3200" i="1" dirty="0"/>
              <a:t>At times, it is the humane thing to do.”</a:t>
            </a:r>
            <a:endParaRPr lang="en-US" sz="3200" dirty="0"/>
          </a:p>
        </p:txBody>
      </p:sp>
    </p:spTree>
    <p:extLst>
      <p:ext uri="{BB962C8B-B14F-4D97-AF65-F5344CB8AC3E}">
        <p14:creationId xmlns:p14="http://schemas.microsoft.com/office/powerpoint/2010/main" val="17026563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60DC91-E5DA-4154-9E89-3A367083D15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042" y="0"/>
            <a:ext cx="9143999" cy="6939194"/>
          </a:xfrm>
          <a:prstGeom prst="rect">
            <a:avLst/>
          </a:prstGeom>
        </p:spPr>
      </p:pic>
      <p:sp>
        <p:nvSpPr>
          <p:cNvPr id="4" name="Rectangle 3">
            <a:extLst>
              <a:ext uri="{FF2B5EF4-FFF2-40B4-BE49-F238E27FC236}">
                <a16:creationId xmlns:a16="http://schemas.microsoft.com/office/drawing/2014/main" id="{1D2E96AA-226C-8A48-A2DE-CC2398A66C34}"/>
              </a:ext>
            </a:extLst>
          </p:cNvPr>
          <p:cNvSpPr/>
          <p:nvPr/>
        </p:nvSpPr>
        <p:spPr>
          <a:xfrm>
            <a:off x="-16043" y="0"/>
            <a:ext cx="9144000" cy="6982009"/>
          </a:xfrm>
          <a:prstGeom prst="rect">
            <a:avLst/>
          </a:prstGeom>
          <a:solidFill>
            <a:srgbClr val="00000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 name="Rectangle 7">
            <a:extLst>
              <a:ext uri="{FF2B5EF4-FFF2-40B4-BE49-F238E27FC236}">
                <a16:creationId xmlns:a16="http://schemas.microsoft.com/office/drawing/2014/main" id="{75849331-39F0-4534-B070-8C489106AF76}"/>
              </a:ext>
            </a:extLst>
          </p:cNvPr>
          <p:cNvSpPr/>
          <p:nvPr/>
        </p:nvSpPr>
        <p:spPr>
          <a:xfrm>
            <a:off x="480447" y="228600"/>
            <a:ext cx="8245099" cy="2123658"/>
          </a:xfrm>
          <a:prstGeom prst="rect">
            <a:avLst/>
          </a:prstGeom>
        </p:spPr>
        <p:txBody>
          <a:bodyPr wrap="square">
            <a:spAutoFit/>
          </a:bodyPr>
          <a:lstStyle/>
          <a:p>
            <a:pPr algn="ctr"/>
            <a:r>
              <a:rPr lang="en-US" sz="4400" b="1"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Responsible Pig Farming</a:t>
            </a:r>
            <a:br>
              <a:rPr lang="en-US" sz="4400" b="1"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br>
            <a:r>
              <a:rPr lang="en-US" sz="4400" b="1"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Environmental Sustainability</a:t>
            </a:r>
          </a:p>
          <a:p>
            <a:pPr algn="ctr"/>
            <a:endParaRPr lang="en-US" sz="4400" b="1" dirty="0">
              <a:solidFill>
                <a:schemeClr val="bg1"/>
              </a:solidFill>
              <a:effectLst>
                <a:outerShdw blurRad="50800" dist="38100" dir="2700000" algn="ctr" rotWithShape="0">
                  <a:srgbClr val="000000">
                    <a:alpha val="40000"/>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828025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96B4A14-7C16-EE4B-8BC8-E36AC6092604}"/>
              </a:ext>
            </a:extLst>
          </p:cNvPr>
          <p:cNvSpPr>
            <a:spLocks noGrp="1"/>
          </p:cNvSpPr>
          <p:nvPr>
            <p:ph sz="half" idx="2"/>
          </p:nvPr>
        </p:nvSpPr>
        <p:spPr>
          <a:xfrm>
            <a:off x="148962" y="1751826"/>
            <a:ext cx="8995038" cy="2532012"/>
          </a:xfrm>
        </p:spPr>
        <p:txBody>
          <a:bodyPr/>
          <a:lstStyle/>
          <a:p>
            <a:r>
              <a:rPr lang="en-US" sz="2800" dirty="0">
                <a:ea typeface="MS PGothic" charset="0"/>
                <a:cs typeface="MS PGothic" charset="0"/>
              </a:rPr>
              <a:t>   While </a:t>
            </a:r>
            <a:r>
              <a:rPr lang="en-US" sz="2800" u="sng" dirty="0">
                <a:solidFill>
                  <a:schemeClr val="accent1">
                    <a:lumMod val="75000"/>
                  </a:schemeClr>
                </a:solidFill>
                <a:ea typeface="MS PGothic" charset="0"/>
                <a:cs typeface="MS PGothic" charset="0"/>
              </a:rPr>
              <a:t>environmental impact decreased</a:t>
            </a:r>
            <a:r>
              <a:rPr lang="en-US" sz="2800" dirty="0">
                <a:solidFill>
                  <a:schemeClr val="accent1">
                    <a:lumMod val="75000"/>
                  </a:schemeClr>
                </a:solidFill>
                <a:ea typeface="MS PGothic" charset="0"/>
                <a:cs typeface="MS PGothic" charset="0"/>
              </a:rPr>
              <a:t> </a:t>
            </a:r>
            <a:r>
              <a:rPr lang="en-US" sz="2800" dirty="0">
                <a:ea typeface="MS PGothic" charset="0"/>
                <a:cs typeface="MS PGothic" charset="0"/>
              </a:rPr>
              <a:t>through</a:t>
            </a:r>
            <a:r>
              <a:rPr lang="en-US" dirty="0">
                <a:ea typeface="MS PGothic" charset="0"/>
                <a:cs typeface="MS PGothic" charset="0"/>
              </a:rPr>
              <a:t>:</a:t>
            </a:r>
          </a:p>
          <a:p>
            <a:pPr lvl="2">
              <a:buFont typeface="System Font Regular"/>
              <a:buChar char="-"/>
            </a:pPr>
            <a:r>
              <a:rPr lang="en-US" sz="2600" dirty="0">
                <a:ea typeface="MS PGothic" charset="0"/>
                <a:cs typeface="MS PGothic" charset="0"/>
              </a:rPr>
              <a:t>Advancements in pig breeding</a:t>
            </a:r>
          </a:p>
          <a:p>
            <a:pPr lvl="2">
              <a:buFont typeface="System Font Regular"/>
              <a:buChar char="-"/>
            </a:pPr>
            <a:r>
              <a:rPr lang="en-US" sz="2600" dirty="0">
                <a:ea typeface="MS PGothic" charset="0"/>
                <a:cs typeface="MS PGothic" charset="0"/>
              </a:rPr>
              <a:t>Improved pig feed and watering systems</a:t>
            </a:r>
          </a:p>
          <a:p>
            <a:pPr lvl="2">
              <a:buFont typeface="System Font Regular"/>
              <a:buChar char="-"/>
            </a:pPr>
            <a:r>
              <a:rPr lang="en-US" sz="2600" dirty="0">
                <a:ea typeface="MS PGothic" charset="0"/>
                <a:cs typeface="MS PGothic" charset="0"/>
              </a:rPr>
              <a:t>Smart Barn technology</a:t>
            </a:r>
          </a:p>
          <a:p>
            <a:pPr lvl="2">
              <a:buFont typeface="System Font Regular"/>
              <a:buChar char="-"/>
            </a:pPr>
            <a:r>
              <a:rPr lang="en-US" sz="2600" dirty="0">
                <a:ea typeface="MS PGothic" charset="0"/>
                <a:cs typeface="MS PGothic" charset="0"/>
              </a:rPr>
              <a:t>Increased crop yields</a:t>
            </a:r>
          </a:p>
          <a:p>
            <a:pPr lvl="1">
              <a:buFont typeface="Calibri" panose="020F0502020204030204" pitchFamily="34" charset="0"/>
              <a:buChar char="₋"/>
            </a:pPr>
            <a:endParaRPr lang="en-US" sz="2600" dirty="0">
              <a:ea typeface="MS PGothic" charset="0"/>
              <a:cs typeface="MS PGothic" charset="0"/>
            </a:endParaRPr>
          </a:p>
          <a:p>
            <a:endParaRPr lang="en-US" dirty="0"/>
          </a:p>
        </p:txBody>
      </p:sp>
      <p:sp>
        <p:nvSpPr>
          <p:cNvPr id="7" name="Title 6">
            <a:extLst>
              <a:ext uri="{FF2B5EF4-FFF2-40B4-BE49-F238E27FC236}">
                <a16:creationId xmlns:a16="http://schemas.microsoft.com/office/drawing/2014/main" id="{0149581A-3A0C-6042-973E-57BFF1251EDE}"/>
              </a:ext>
            </a:extLst>
          </p:cNvPr>
          <p:cNvSpPr>
            <a:spLocks noGrp="1"/>
          </p:cNvSpPr>
          <p:nvPr>
            <p:ph type="title"/>
          </p:nvPr>
        </p:nvSpPr>
        <p:spPr/>
        <p:txBody>
          <a:bodyPr>
            <a:noAutofit/>
          </a:bodyPr>
          <a:lstStyle/>
          <a:p>
            <a:br>
              <a:rPr lang="en-US" dirty="0"/>
            </a:br>
            <a:r>
              <a:rPr lang="en-US" dirty="0"/>
              <a:t>Sustainable Pig Farming</a:t>
            </a:r>
            <a:br>
              <a:rPr lang="en-US" dirty="0"/>
            </a:br>
            <a:endParaRPr lang="en-US" dirty="0"/>
          </a:p>
        </p:txBody>
      </p:sp>
      <p:pic>
        <p:nvPicPr>
          <p:cNvPr id="3" name="Picture 2">
            <a:extLst>
              <a:ext uri="{FF2B5EF4-FFF2-40B4-BE49-F238E27FC236}">
                <a16:creationId xmlns:a16="http://schemas.microsoft.com/office/drawing/2014/main" id="{17724E7D-FE3D-4562-819D-B4C30AB556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9718" y="4394842"/>
            <a:ext cx="3523772" cy="2349181"/>
          </a:xfrm>
          <a:prstGeom prst="rect">
            <a:avLst/>
          </a:prstGeom>
        </p:spPr>
      </p:pic>
      <p:pic>
        <p:nvPicPr>
          <p:cNvPr id="9" name="Picture 8">
            <a:extLst>
              <a:ext uri="{FF2B5EF4-FFF2-40B4-BE49-F238E27FC236}">
                <a16:creationId xmlns:a16="http://schemas.microsoft.com/office/drawing/2014/main" id="{C34379E3-CF64-49A1-BE4E-065E1EE5820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0" y="4394842"/>
            <a:ext cx="3523772" cy="2349181"/>
          </a:xfrm>
          <a:prstGeom prst="rect">
            <a:avLst/>
          </a:prstGeom>
        </p:spPr>
      </p:pic>
      <p:sp>
        <p:nvSpPr>
          <p:cNvPr id="2" name="TextBox 1">
            <a:extLst>
              <a:ext uri="{FF2B5EF4-FFF2-40B4-BE49-F238E27FC236}">
                <a16:creationId xmlns:a16="http://schemas.microsoft.com/office/drawing/2014/main" id="{2BD29D10-FDE5-964A-BB78-48B8A8988F2D}"/>
              </a:ext>
            </a:extLst>
          </p:cNvPr>
          <p:cNvSpPr txBox="1"/>
          <p:nvPr/>
        </p:nvSpPr>
        <p:spPr>
          <a:xfrm>
            <a:off x="141858" y="1117600"/>
            <a:ext cx="8643264" cy="523220"/>
          </a:xfrm>
          <a:prstGeom prst="rect">
            <a:avLst/>
          </a:prstGeom>
          <a:noFill/>
        </p:spPr>
        <p:txBody>
          <a:bodyPr wrap="none" rtlCol="0">
            <a:spAutoFit/>
          </a:bodyPr>
          <a:lstStyle/>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U.S. pork </a:t>
            </a:r>
            <a:r>
              <a:rPr lang="en-US" sz="2800" u="sng" dirty="0">
                <a:solidFill>
                  <a:schemeClr val="accent1">
                    <a:lumMod val="75000"/>
                  </a:schemeClr>
                </a:solidFill>
                <a:latin typeface="Calibri" panose="020F0502020204030204" pitchFamily="34" charset="0"/>
                <a:cs typeface="Calibri" panose="020F0502020204030204" pitchFamily="34" charset="0"/>
              </a:rPr>
              <a:t>production increased 84% </a:t>
            </a:r>
            <a:r>
              <a:rPr lang="en-US" sz="2800" dirty="0">
                <a:latin typeface="Calibri" panose="020F0502020204030204" pitchFamily="34" charset="0"/>
                <a:cs typeface="Calibri" panose="020F0502020204030204" pitchFamily="34" charset="0"/>
              </a:rPr>
              <a:t>from 1960 to 2015</a:t>
            </a:r>
            <a:endParaRPr lang="en-US" sz="2800" dirty="0">
              <a:latin typeface="Calibri" panose="020F0502020204030204" pitchFamily="34" charset="0"/>
              <a:ea typeface="MS PGothic" charset="0"/>
              <a:cs typeface="Calibri" panose="020F0502020204030204" pitchFamily="34" charset="0"/>
            </a:endParaRPr>
          </a:p>
        </p:txBody>
      </p:sp>
    </p:spTree>
    <p:extLst>
      <p:ext uri="{BB962C8B-B14F-4D97-AF65-F5344CB8AC3E}">
        <p14:creationId xmlns:p14="http://schemas.microsoft.com/office/powerpoint/2010/main" val="41636694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sign&#10;&#10;Description automatically generated">
            <a:extLst>
              <a:ext uri="{FF2B5EF4-FFF2-40B4-BE49-F238E27FC236}">
                <a16:creationId xmlns:a16="http://schemas.microsoft.com/office/drawing/2014/main" id="{A419EDC7-E2DC-CC47-9147-8C8F64EF1FC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25734" y="2131971"/>
            <a:ext cx="2066013" cy="2308225"/>
          </a:xfrm>
          <a:prstGeom prst="rect">
            <a:avLst/>
          </a:prstGeom>
        </p:spPr>
      </p:pic>
      <p:pic>
        <p:nvPicPr>
          <p:cNvPr id="7" name="Picture 6" descr="A sign in front of a tree&#10;&#10;Description automatically generated">
            <a:extLst>
              <a:ext uri="{FF2B5EF4-FFF2-40B4-BE49-F238E27FC236}">
                <a16:creationId xmlns:a16="http://schemas.microsoft.com/office/drawing/2014/main" id="{36E18B8D-F3DD-584F-995B-D8EFEC26405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29041" y="2465807"/>
            <a:ext cx="2117306" cy="2117306"/>
          </a:xfrm>
          <a:prstGeom prst="rect">
            <a:avLst/>
          </a:prstGeom>
        </p:spPr>
      </p:pic>
      <p:pic>
        <p:nvPicPr>
          <p:cNvPr id="5" name="Picture 4" descr="A picture containing sky&#10;&#10;Description automatically generated">
            <a:extLst>
              <a:ext uri="{FF2B5EF4-FFF2-40B4-BE49-F238E27FC236}">
                <a16:creationId xmlns:a16="http://schemas.microsoft.com/office/drawing/2014/main" id="{E989F74B-EDBB-CD45-8901-48CB4BF0E63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32347" y="2465806"/>
            <a:ext cx="2117307" cy="2117307"/>
          </a:xfrm>
          <a:prstGeom prst="rect">
            <a:avLst/>
          </a:prstGeom>
        </p:spPr>
      </p:pic>
      <p:pic>
        <p:nvPicPr>
          <p:cNvPr id="3" name="Picture 2" descr="A green sign with white text&#10;&#10;Description automatically generated">
            <a:extLst>
              <a:ext uri="{FF2B5EF4-FFF2-40B4-BE49-F238E27FC236}">
                <a16:creationId xmlns:a16="http://schemas.microsoft.com/office/drawing/2014/main" id="{9223A041-36BB-0F4D-AC02-5B086F31698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4541" y="2465807"/>
            <a:ext cx="1992924" cy="1992924"/>
          </a:xfrm>
          <a:prstGeom prst="rect">
            <a:avLst/>
          </a:prstGeom>
        </p:spPr>
      </p:pic>
      <p:cxnSp>
        <p:nvCxnSpPr>
          <p:cNvPr id="11" name="Straight Connector 10">
            <a:extLst>
              <a:ext uri="{FF2B5EF4-FFF2-40B4-BE49-F238E27FC236}">
                <a16:creationId xmlns:a16="http://schemas.microsoft.com/office/drawing/2014/main" id="{4F6DB066-ECA7-1D42-B61E-256943E78ECD}"/>
              </a:ext>
            </a:extLst>
          </p:cNvPr>
          <p:cNvCxnSpPr>
            <a:cxnSpLocks/>
          </p:cNvCxnSpPr>
          <p:nvPr/>
        </p:nvCxnSpPr>
        <p:spPr>
          <a:xfrm flipV="1">
            <a:off x="2348564" y="2465807"/>
            <a:ext cx="0" cy="3759743"/>
          </a:xfrm>
          <a:prstGeom prst="line">
            <a:avLst/>
          </a:prstGeom>
          <a:ln w="38100" cap="rnd">
            <a:prstDash val="sysDot"/>
          </a:ln>
          <a:effectLst/>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E13329F1-07D8-CA45-BD7D-8E14CE93CDFD}"/>
              </a:ext>
            </a:extLst>
          </p:cNvPr>
          <p:cNvSpPr/>
          <p:nvPr/>
        </p:nvSpPr>
        <p:spPr>
          <a:xfrm>
            <a:off x="298450" y="6312651"/>
            <a:ext cx="8550601" cy="369332"/>
          </a:xfrm>
          <a:prstGeom prst="rect">
            <a:avLst/>
          </a:prstGeom>
          <a:solidFill>
            <a:schemeClr val="bg1"/>
          </a:solidFill>
        </p:spPr>
        <p:txBody>
          <a:bodyPr wrap="square">
            <a:spAutoFit/>
          </a:bodyPr>
          <a:lstStyle/>
          <a:p>
            <a:r>
              <a:rPr lang="en-US" dirty="0">
                <a:solidFill>
                  <a:schemeClr val="accent1">
                    <a:lumMod val="75000"/>
                  </a:schemeClr>
                </a:solidFill>
                <a:latin typeface="Calibri" panose="020F0502020204030204" pitchFamily="34" charset="0"/>
                <a:cs typeface="Calibri" panose="020F0502020204030204" pitchFamily="34" charset="0"/>
              </a:rPr>
              <a:t>University of Arkansas: </a:t>
            </a:r>
            <a:r>
              <a:rPr lang="en-US" i="1" dirty="0">
                <a:solidFill>
                  <a:schemeClr val="accent1">
                    <a:lumMod val="75000"/>
                  </a:schemeClr>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A Retrospective Assessment of U.S. Pork Production: 1960 to 2015</a:t>
            </a:r>
            <a:endParaRPr lang="en-US" dirty="0">
              <a:solidFill>
                <a:schemeClr val="accent1">
                  <a:lumMod val="75000"/>
                </a:schemeClr>
              </a:solidFill>
              <a:latin typeface="Calibri" panose="020F0502020204030204" pitchFamily="34" charset="0"/>
              <a:cs typeface="Calibri" panose="020F0502020204030204" pitchFamily="34" charset="0"/>
            </a:endParaRPr>
          </a:p>
        </p:txBody>
      </p:sp>
      <p:sp>
        <p:nvSpPr>
          <p:cNvPr id="27" name="Title 26">
            <a:extLst>
              <a:ext uri="{FF2B5EF4-FFF2-40B4-BE49-F238E27FC236}">
                <a16:creationId xmlns:a16="http://schemas.microsoft.com/office/drawing/2014/main" id="{F9424555-FE71-A247-A6AF-7688212E2AD8}"/>
              </a:ext>
            </a:extLst>
          </p:cNvPr>
          <p:cNvSpPr>
            <a:spLocks noGrp="1"/>
          </p:cNvSpPr>
          <p:nvPr>
            <p:ph type="title"/>
          </p:nvPr>
        </p:nvSpPr>
        <p:spPr/>
        <p:txBody>
          <a:bodyPr/>
          <a:lstStyle/>
          <a:p>
            <a:r>
              <a:rPr lang="en-US" dirty="0">
                <a:ea typeface="ＭＳ Ｐゴシック" charset="0"/>
                <a:cs typeface="ＭＳ Ｐゴシック" charset="0"/>
              </a:rPr>
              <a:t>Sustainable Pig Farming</a:t>
            </a:r>
            <a:endParaRPr lang="en-US" dirty="0"/>
          </a:p>
        </p:txBody>
      </p:sp>
      <p:sp>
        <p:nvSpPr>
          <p:cNvPr id="16" name="Content Placeholder 15">
            <a:extLst>
              <a:ext uri="{FF2B5EF4-FFF2-40B4-BE49-F238E27FC236}">
                <a16:creationId xmlns:a16="http://schemas.microsoft.com/office/drawing/2014/main" id="{07F9C648-AD65-3A48-81EB-5ADEBCB24C95}"/>
              </a:ext>
            </a:extLst>
          </p:cNvPr>
          <p:cNvSpPr>
            <a:spLocks noGrp="1"/>
          </p:cNvSpPr>
          <p:nvPr>
            <p:ph sz="half" idx="4294967295"/>
          </p:nvPr>
        </p:nvSpPr>
        <p:spPr>
          <a:xfrm>
            <a:off x="53399" y="1336544"/>
            <a:ext cx="9090595" cy="795427"/>
          </a:xfrm>
          <a:solidFill>
            <a:schemeClr val="bg1"/>
          </a:solidFill>
        </p:spPr>
        <p:txBody>
          <a:bodyPr anchor="ctr"/>
          <a:lstStyle/>
          <a:p>
            <a:pPr marL="0" indent="0">
              <a:buNone/>
            </a:pPr>
            <a:r>
              <a:rPr lang="en-US" sz="2700" dirty="0"/>
              <a:t> Environmental impact reduced per pound of pork: 1960 - 2015</a:t>
            </a:r>
          </a:p>
        </p:txBody>
      </p:sp>
      <p:cxnSp>
        <p:nvCxnSpPr>
          <p:cNvPr id="20" name="Straight Connector 19">
            <a:extLst>
              <a:ext uri="{FF2B5EF4-FFF2-40B4-BE49-F238E27FC236}">
                <a16:creationId xmlns:a16="http://schemas.microsoft.com/office/drawing/2014/main" id="{AE03572A-E217-6A42-8716-0D7EA87B7330}"/>
              </a:ext>
            </a:extLst>
          </p:cNvPr>
          <p:cNvCxnSpPr>
            <a:cxnSpLocks/>
          </p:cNvCxnSpPr>
          <p:nvPr/>
        </p:nvCxnSpPr>
        <p:spPr>
          <a:xfrm flipV="1">
            <a:off x="6853045" y="2465807"/>
            <a:ext cx="0" cy="3759743"/>
          </a:xfrm>
          <a:prstGeom prst="line">
            <a:avLst/>
          </a:prstGeom>
          <a:ln w="38100" cap="rnd">
            <a:prstDash val="sysDot"/>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ADB277AE-C640-2B43-8786-BFD519DAA535}"/>
              </a:ext>
            </a:extLst>
          </p:cNvPr>
          <p:cNvCxnSpPr>
            <a:cxnSpLocks/>
          </p:cNvCxnSpPr>
          <p:nvPr/>
        </p:nvCxnSpPr>
        <p:spPr>
          <a:xfrm flipV="1">
            <a:off x="4716998" y="2506175"/>
            <a:ext cx="0" cy="3759743"/>
          </a:xfrm>
          <a:prstGeom prst="line">
            <a:avLst/>
          </a:prstGeom>
          <a:ln w="38100" cap="rnd">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5590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39F4B-E98E-844A-85C7-BDC2EE28AEFE}"/>
              </a:ext>
            </a:extLst>
          </p:cNvPr>
          <p:cNvSpPr>
            <a:spLocks noGrp="1"/>
          </p:cNvSpPr>
          <p:nvPr>
            <p:ph type="title"/>
          </p:nvPr>
        </p:nvSpPr>
        <p:spPr/>
        <p:txBody>
          <a:bodyPr/>
          <a:lstStyle/>
          <a:p>
            <a:r>
              <a:rPr lang="en-US" dirty="0">
                <a:ea typeface="ＭＳ Ｐゴシック" charset="0"/>
                <a:cs typeface="ＭＳ Ｐゴシック" charset="0"/>
              </a:rPr>
              <a:t>Sustainable Pig Farming: 25% Less Water Use</a:t>
            </a:r>
            <a:endParaRPr lang="en-US" dirty="0"/>
          </a:p>
        </p:txBody>
      </p:sp>
      <p:pic>
        <p:nvPicPr>
          <p:cNvPr id="11" name="Picture 10">
            <a:extLst>
              <a:ext uri="{FF2B5EF4-FFF2-40B4-BE49-F238E27FC236}">
                <a16:creationId xmlns:a16="http://schemas.microsoft.com/office/drawing/2014/main" id="{1AC2C2ED-AC30-334C-BA87-183927A9DB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5347" y="1426408"/>
            <a:ext cx="8873305" cy="5253792"/>
          </a:xfrm>
          <a:prstGeom prst="rect">
            <a:avLst/>
          </a:prstGeom>
        </p:spPr>
      </p:pic>
    </p:spTree>
    <p:extLst>
      <p:ext uri="{BB962C8B-B14F-4D97-AF65-F5344CB8AC3E}">
        <p14:creationId xmlns:p14="http://schemas.microsoft.com/office/powerpoint/2010/main" val="36611173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4DD3354D-3ECC-C144-8DAA-2D3E36E01676}"/>
              </a:ext>
            </a:extLst>
          </p:cNvPr>
          <p:cNvSpPr>
            <a:spLocks noGrp="1"/>
          </p:cNvSpPr>
          <p:nvPr>
            <p:ph type="title"/>
          </p:nvPr>
        </p:nvSpPr>
        <p:spPr/>
        <p:txBody>
          <a:bodyPr/>
          <a:lstStyle/>
          <a:p>
            <a:r>
              <a:rPr lang="en-US" dirty="0">
                <a:ea typeface="ＭＳ Ｐゴシック" charset="0"/>
                <a:cs typeface="ＭＳ Ｐゴシック" charset="0"/>
              </a:rPr>
              <a:t>Sustainable Pig Farming: 7% Less Energy Use</a:t>
            </a:r>
            <a:endParaRPr lang="en-US" dirty="0"/>
          </a:p>
        </p:txBody>
      </p:sp>
      <p:pic>
        <p:nvPicPr>
          <p:cNvPr id="3" name="Picture 2">
            <a:extLst>
              <a:ext uri="{FF2B5EF4-FFF2-40B4-BE49-F238E27FC236}">
                <a16:creationId xmlns:a16="http://schemas.microsoft.com/office/drawing/2014/main" id="{225D2CC9-5218-324D-B67E-B09E34C7269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2129" y="1304489"/>
            <a:ext cx="8579742" cy="5375711"/>
          </a:xfrm>
          <a:prstGeom prst="rect">
            <a:avLst/>
          </a:prstGeom>
        </p:spPr>
      </p:pic>
    </p:spTree>
    <p:extLst>
      <p:ext uri="{BB962C8B-B14F-4D97-AF65-F5344CB8AC3E}">
        <p14:creationId xmlns:p14="http://schemas.microsoft.com/office/powerpoint/2010/main" val="909390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card&#10;&#10;Description automatically generated">
            <a:extLst>
              <a:ext uri="{FF2B5EF4-FFF2-40B4-BE49-F238E27FC236}">
                <a16:creationId xmlns:a16="http://schemas.microsoft.com/office/drawing/2014/main" id="{74CCB221-95C0-EC4F-9365-B1732CC4233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496" r="784" b="-98"/>
          <a:stretch/>
        </p:blipFill>
        <p:spPr>
          <a:xfrm>
            <a:off x="-121534" y="0"/>
            <a:ext cx="9387068" cy="6994971"/>
          </a:xfrm>
          <a:prstGeom prst="rect">
            <a:avLst/>
          </a:prstGeom>
        </p:spPr>
      </p:pic>
    </p:spTree>
    <p:extLst>
      <p:ext uri="{BB962C8B-B14F-4D97-AF65-F5344CB8AC3E}">
        <p14:creationId xmlns:p14="http://schemas.microsoft.com/office/powerpoint/2010/main" val="37347293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74D01-CDE7-4545-B96B-E00B8FA396A6}"/>
              </a:ext>
            </a:extLst>
          </p:cNvPr>
          <p:cNvSpPr>
            <a:spLocks noGrp="1"/>
          </p:cNvSpPr>
          <p:nvPr>
            <p:ph type="title"/>
          </p:nvPr>
        </p:nvSpPr>
        <p:spPr/>
        <p:txBody>
          <a:bodyPr/>
          <a:lstStyle/>
          <a:p>
            <a:r>
              <a:rPr lang="en-US" dirty="0"/>
              <a:t>Pork’s Sustainability Framework</a:t>
            </a:r>
          </a:p>
        </p:txBody>
      </p:sp>
      <p:sp>
        <p:nvSpPr>
          <p:cNvPr id="3" name="Content Placeholder 2">
            <a:extLst>
              <a:ext uri="{FF2B5EF4-FFF2-40B4-BE49-F238E27FC236}">
                <a16:creationId xmlns:a16="http://schemas.microsoft.com/office/drawing/2014/main" id="{C2377CE2-1E00-2E4D-9BF4-028ACADA3B4A}"/>
              </a:ext>
            </a:extLst>
          </p:cNvPr>
          <p:cNvSpPr>
            <a:spLocks noGrp="1"/>
          </p:cNvSpPr>
          <p:nvPr>
            <p:ph idx="1"/>
          </p:nvPr>
        </p:nvSpPr>
        <p:spPr/>
        <p:txBody>
          <a:bodyPr/>
          <a:lstStyle/>
          <a:p>
            <a:r>
              <a:rPr lang="en-US" dirty="0"/>
              <a:t>We CARE about:</a:t>
            </a:r>
          </a:p>
          <a:p>
            <a:pPr marL="457200" indent="-457200">
              <a:buFont typeface="Arial" panose="020B0604020202020204" pitchFamily="34" charset="0"/>
              <a:buChar char="•"/>
            </a:pPr>
            <a:r>
              <a:rPr lang="en-US" dirty="0">
                <a:latin typeface="Calibri" panose="020F0502020204030204" pitchFamily="34" charset="0"/>
              </a:rPr>
              <a:t>Producing safe food</a:t>
            </a:r>
          </a:p>
          <a:p>
            <a:pPr marL="457200" indent="-457200">
              <a:buFont typeface="Arial" panose="020B0604020202020204" pitchFamily="34" charset="0"/>
              <a:buChar char="•"/>
            </a:pPr>
            <a:r>
              <a:rPr lang="en-US" dirty="0">
                <a:latin typeface="Calibri" panose="020F0502020204030204" pitchFamily="34" charset="0"/>
              </a:rPr>
              <a:t>Protecting animal well-being </a:t>
            </a:r>
          </a:p>
          <a:p>
            <a:pPr marL="457200" indent="-457200">
              <a:buFont typeface="Arial" panose="020B0604020202020204" pitchFamily="34" charset="0"/>
              <a:buChar char="•"/>
            </a:pPr>
            <a:r>
              <a:rPr lang="en-US" dirty="0">
                <a:latin typeface="Calibri" panose="020F0502020204030204" pitchFamily="34" charset="0"/>
              </a:rPr>
              <a:t>Protecting public health</a:t>
            </a:r>
          </a:p>
          <a:p>
            <a:pPr marL="457200" indent="-457200">
              <a:buFont typeface="Arial" panose="020B0604020202020204" pitchFamily="34" charset="0"/>
              <a:buChar char="•"/>
            </a:pPr>
            <a:r>
              <a:rPr lang="en-US" dirty="0">
                <a:latin typeface="Calibri" panose="020F0502020204030204" pitchFamily="34" charset="0"/>
              </a:rPr>
              <a:t>Safeguarding natural resources </a:t>
            </a:r>
          </a:p>
          <a:p>
            <a:pPr marL="457200" indent="-457200">
              <a:buFont typeface="Arial" panose="020B0604020202020204" pitchFamily="34" charset="0"/>
              <a:buChar char="•"/>
            </a:pPr>
            <a:r>
              <a:rPr lang="en-US" dirty="0">
                <a:latin typeface="Calibri" panose="020F0502020204030204" pitchFamily="34" charset="0"/>
              </a:rPr>
              <a:t>Providing a safe place to work</a:t>
            </a:r>
          </a:p>
          <a:p>
            <a:pPr marL="457200" indent="-457200">
              <a:buFont typeface="Arial" panose="020B0604020202020204" pitchFamily="34" charset="0"/>
              <a:buChar char="•"/>
            </a:pPr>
            <a:r>
              <a:rPr lang="en-US" dirty="0">
                <a:ea typeface="MS PGothic" panose="020B0600070205080204" pitchFamily="34" charset="-128"/>
                <a:cs typeface="MS PGothic" charset="0"/>
              </a:rPr>
              <a:t>Contributing to a our communities</a:t>
            </a:r>
          </a:p>
          <a:p>
            <a:pPr marL="457200" indent="-457200">
              <a:buFont typeface="Arial" panose="020B0604020202020204" pitchFamily="34" charset="0"/>
              <a:buChar char="•"/>
            </a:pPr>
            <a:endParaRPr lang="en-US" dirty="0">
              <a:latin typeface="Calibri" panose="020F0502020204030204" pitchFamily="34" charset="0"/>
            </a:endParaRPr>
          </a:p>
        </p:txBody>
      </p:sp>
      <p:pic>
        <p:nvPicPr>
          <p:cNvPr id="6" name="Picture 4" descr="wecare_notag_2012.jpg">
            <a:extLst>
              <a:ext uri="{FF2B5EF4-FFF2-40B4-BE49-F238E27FC236}">
                <a16:creationId xmlns:a16="http://schemas.microsoft.com/office/drawing/2014/main" id="{A2AA770B-63C8-354F-9F28-2FDAEC8841D0}"/>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336466" y="991805"/>
            <a:ext cx="1709624" cy="16412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group of people looking at the camera&#10;&#10;Description automatically generated">
            <a:extLst>
              <a:ext uri="{FF2B5EF4-FFF2-40B4-BE49-F238E27FC236}">
                <a16:creationId xmlns:a16="http://schemas.microsoft.com/office/drawing/2014/main" id="{D492D074-B0FA-6A4B-A7D0-CBBEFDAD53F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6100" y="4695397"/>
            <a:ext cx="2621116" cy="1976337"/>
          </a:xfrm>
          <a:prstGeom prst="rect">
            <a:avLst/>
          </a:prstGeom>
        </p:spPr>
      </p:pic>
      <p:pic>
        <p:nvPicPr>
          <p:cNvPr id="11" name="Picture 10" descr="A picture containing dog, animal, swine, indoor&#10;&#10;Description automatically generated">
            <a:extLst>
              <a:ext uri="{FF2B5EF4-FFF2-40B4-BE49-F238E27FC236}">
                <a16:creationId xmlns:a16="http://schemas.microsoft.com/office/drawing/2014/main" id="{BF7C028E-48B2-5D45-B35C-414BA773474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358"/>
          <a:stretch/>
        </p:blipFill>
        <p:spPr>
          <a:xfrm>
            <a:off x="5916757" y="4695395"/>
            <a:ext cx="2621116" cy="1976337"/>
          </a:xfrm>
          <a:prstGeom prst="rect">
            <a:avLst/>
          </a:prstGeom>
        </p:spPr>
      </p:pic>
      <p:pic>
        <p:nvPicPr>
          <p:cNvPr id="5" name="Picture 4">
            <a:extLst>
              <a:ext uri="{FF2B5EF4-FFF2-40B4-BE49-F238E27FC236}">
                <a16:creationId xmlns:a16="http://schemas.microsoft.com/office/drawing/2014/main" id="{A9333F53-28ED-42E9-A58F-EA93A822EAC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307216" y="4668517"/>
            <a:ext cx="2609541" cy="2004425"/>
          </a:xfrm>
          <a:prstGeom prst="rect">
            <a:avLst/>
          </a:prstGeom>
        </p:spPr>
      </p:pic>
    </p:spTree>
    <p:extLst>
      <p:ext uri="{BB962C8B-B14F-4D97-AF65-F5344CB8AC3E}">
        <p14:creationId xmlns:p14="http://schemas.microsoft.com/office/powerpoint/2010/main" val="15799882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a typeface="ＭＳ Ｐゴシック" pitchFamily="45" charset="-128"/>
              </a:rPr>
              <a:t>Swine Veterinarian Careers</a:t>
            </a:r>
            <a:endParaRPr lang="en-US" dirty="0"/>
          </a:p>
        </p:txBody>
      </p:sp>
      <p:pic>
        <p:nvPicPr>
          <p:cNvPr id="6" name="Content Placeholder 5" descr="careers page_480x320.jpg"/>
          <p:cNvPicPr>
            <a:picLocks noGrp="1" noChangeAspect="1"/>
          </p:cNvPicPr>
          <p:nvPr>
            <p:ph sz="half" idx="2"/>
          </p:nvPr>
        </p:nvPicPr>
        <p:blipFill>
          <a:blip r:embed="rId3" cstate="print">
            <a:extLst>
              <a:ext uri="{28A0092B-C50C-407E-A947-70E740481C1C}">
                <a14:useLocalDpi xmlns:a14="http://schemas.microsoft.com/office/drawing/2010/main"/>
              </a:ext>
            </a:extLst>
          </a:blip>
          <a:stretch>
            <a:fillRect/>
          </a:stretch>
        </p:blipFill>
        <p:spPr>
          <a:xfrm>
            <a:off x="5120639" y="1745449"/>
            <a:ext cx="3262965" cy="336710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Content Placeholder 4">
            <a:extLst>
              <a:ext uri="{FF2B5EF4-FFF2-40B4-BE49-F238E27FC236}">
                <a16:creationId xmlns:a16="http://schemas.microsoft.com/office/drawing/2014/main" id="{61F71F4C-141E-2F48-A422-7440DFBA2BE5}"/>
              </a:ext>
            </a:extLst>
          </p:cNvPr>
          <p:cNvSpPr>
            <a:spLocks noGrp="1"/>
          </p:cNvSpPr>
          <p:nvPr>
            <p:ph sz="half" idx="1"/>
          </p:nvPr>
        </p:nvSpPr>
        <p:spPr/>
        <p:txBody>
          <a:bodyPr/>
          <a:lstStyle/>
          <a:p>
            <a:pPr marL="457200" indent="-457200">
              <a:defRPr/>
            </a:pPr>
            <a:r>
              <a:rPr lang="en-US" dirty="0">
                <a:latin typeface="Calibri" panose="020F0502020204030204" pitchFamily="34" charset="0"/>
              </a:rPr>
              <a:t>Private Practitioner</a:t>
            </a:r>
          </a:p>
          <a:p>
            <a:pPr marL="457200" indent="-457200">
              <a:defRPr/>
            </a:pPr>
            <a:r>
              <a:rPr lang="en-US" dirty="0">
                <a:latin typeface="Calibri" panose="020F0502020204030204" pitchFamily="34" charset="0"/>
              </a:rPr>
              <a:t>Staff Veterinarian</a:t>
            </a:r>
          </a:p>
          <a:p>
            <a:pPr marL="457200" indent="-457200">
              <a:defRPr/>
            </a:pPr>
            <a:r>
              <a:rPr lang="en-US" dirty="0">
                <a:latin typeface="Calibri" panose="020F0502020204030204" pitchFamily="34" charset="0"/>
              </a:rPr>
              <a:t>Pharmaceutical Veterinarian</a:t>
            </a:r>
          </a:p>
          <a:p>
            <a:pPr marL="457200" indent="-457200">
              <a:defRPr/>
            </a:pPr>
            <a:r>
              <a:rPr lang="en-US" dirty="0">
                <a:latin typeface="Calibri" panose="020F0502020204030204" pitchFamily="34" charset="0"/>
              </a:rPr>
              <a:t>Genetics Veterinarian</a:t>
            </a:r>
          </a:p>
          <a:p>
            <a:pPr marL="457200" indent="-457200">
              <a:defRPr/>
            </a:pPr>
            <a:r>
              <a:rPr lang="en-US" dirty="0">
                <a:latin typeface="Calibri" panose="020F0502020204030204" pitchFamily="34" charset="0"/>
              </a:rPr>
              <a:t>Nutrition Consultant</a:t>
            </a:r>
          </a:p>
          <a:p>
            <a:pPr marL="457200" indent="-457200">
              <a:defRPr/>
            </a:pPr>
            <a:r>
              <a:rPr lang="en-US" dirty="0">
                <a:latin typeface="Calibri" panose="020F0502020204030204" pitchFamily="34" charset="0"/>
              </a:rPr>
              <a:t>Research &amp; Teaching</a:t>
            </a:r>
          </a:p>
          <a:p>
            <a:pPr marL="457200" indent="-457200">
              <a:defRPr/>
            </a:pPr>
            <a:r>
              <a:rPr lang="en-US" dirty="0">
                <a:latin typeface="Calibri" panose="020F0502020204030204" pitchFamily="34" charset="0"/>
              </a:rPr>
              <a:t>Federal Government (USDA, APHIS, FSIS)</a:t>
            </a:r>
          </a:p>
          <a:p>
            <a:pPr marL="457200" indent="-457200">
              <a:defRPr/>
            </a:pPr>
            <a:r>
              <a:rPr lang="en-US" dirty="0">
                <a:latin typeface="Calibri" panose="020F0502020204030204" pitchFamily="34" charset="0"/>
              </a:rPr>
              <a:t>Epidemiologist</a:t>
            </a:r>
          </a:p>
        </p:txBody>
      </p:sp>
    </p:spTree>
    <p:extLst>
      <p:ext uri="{BB962C8B-B14F-4D97-AF65-F5344CB8AC3E}">
        <p14:creationId xmlns:p14="http://schemas.microsoft.com/office/powerpoint/2010/main" val="3267812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E14C4DD-D628-544A-B3D1-26A99FB4056E}"/>
              </a:ext>
            </a:extLst>
          </p:cNvPr>
          <p:cNvSpPr>
            <a:spLocks noChangeArrowheads="1"/>
          </p:cNvSpPr>
          <p:nvPr/>
        </p:nvSpPr>
        <p:spPr bwMode="auto">
          <a:xfrm>
            <a:off x="0" y="1792301"/>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latin typeface="Calibri" panose="020F0502020204030204" pitchFamily="34" charset="0"/>
            </a:endParaRPr>
          </a:p>
        </p:txBody>
      </p:sp>
      <p:sp>
        <p:nvSpPr>
          <p:cNvPr id="2" name="Title 1">
            <a:extLst>
              <a:ext uri="{FF2B5EF4-FFF2-40B4-BE49-F238E27FC236}">
                <a16:creationId xmlns:a16="http://schemas.microsoft.com/office/drawing/2014/main" id="{40A467A6-A220-4445-A2B0-39592174A5DC}"/>
              </a:ext>
            </a:extLst>
          </p:cNvPr>
          <p:cNvSpPr>
            <a:spLocks noGrp="1"/>
          </p:cNvSpPr>
          <p:nvPr>
            <p:ph type="title"/>
          </p:nvPr>
        </p:nvSpPr>
        <p:spPr>
          <a:xfrm>
            <a:off x="0" y="177800"/>
            <a:ext cx="9144000" cy="939800"/>
          </a:xfrm>
        </p:spPr>
        <p:txBody>
          <a:bodyPr>
            <a:normAutofit/>
          </a:bodyPr>
          <a:lstStyle/>
          <a:p>
            <a:r>
              <a:rPr lang="en-US" sz="3300" dirty="0"/>
              <a:t>Veterinarian’s Oath &amp; Public Health</a:t>
            </a:r>
          </a:p>
        </p:txBody>
      </p:sp>
      <p:sp>
        <p:nvSpPr>
          <p:cNvPr id="9" name="Content Placeholder 8">
            <a:extLst>
              <a:ext uri="{FF2B5EF4-FFF2-40B4-BE49-F238E27FC236}">
                <a16:creationId xmlns:a16="http://schemas.microsoft.com/office/drawing/2014/main" id="{96A2E2D2-7069-EE4E-AF65-748BC2872BE7}"/>
              </a:ext>
            </a:extLst>
          </p:cNvPr>
          <p:cNvSpPr>
            <a:spLocks noGrp="1"/>
          </p:cNvSpPr>
          <p:nvPr>
            <p:ph idx="4294967295"/>
          </p:nvPr>
        </p:nvSpPr>
        <p:spPr>
          <a:xfrm>
            <a:off x="445765" y="1393242"/>
            <a:ext cx="8147730" cy="2394987"/>
          </a:xfrm>
        </p:spPr>
        <p:txBody>
          <a:bodyPr/>
          <a:lstStyle/>
          <a:p>
            <a:pPr marL="0" indent="0" algn="ctr">
              <a:spcBef>
                <a:spcPts val="1200"/>
              </a:spcBef>
              <a:buNone/>
            </a:pPr>
            <a:r>
              <a:rPr lang="en-US" sz="2400" dirty="0">
                <a:latin typeface="Calibri" panose="020F0502020204030204" pitchFamily="34" charset="0"/>
                <a:cs typeface="Calibri" panose="020F0502020204030204" pitchFamily="34" charset="0"/>
              </a:rPr>
              <a:t>Being admitted to the profession of veterinary medicine, I solemnly swear to use my scientific knowledge and skills for the</a:t>
            </a:r>
            <a:r>
              <a:rPr lang="en-US" sz="2400" b="1"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benefit of society through the </a:t>
            </a:r>
            <a:r>
              <a:rPr lang="en-US" sz="2400" b="1" i="1" dirty="0">
                <a:solidFill>
                  <a:srgbClr val="A5CC3A"/>
                </a:solidFill>
                <a:latin typeface="Calibri" panose="020F0502020204030204" pitchFamily="34" charset="0"/>
                <a:cs typeface="Calibri" panose="020F0502020204030204" pitchFamily="34" charset="0"/>
              </a:rPr>
              <a:t>protection of animal health and welfare,</a:t>
            </a:r>
            <a:r>
              <a:rPr lang="en-US" sz="2400" i="1"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the prevention and relief of animal suffering, the conservation of animal resources, </a:t>
            </a:r>
            <a:r>
              <a:rPr lang="en-US" sz="2400" b="1" i="1" dirty="0">
                <a:solidFill>
                  <a:srgbClr val="A5CC3A"/>
                </a:solidFill>
                <a:latin typeface="Calibri" panose="020F0502020204030204" pitchFamily="34" charset="0"/>
                <a:cs typeface="Calibri" panose="020F0502020204030204" pitchFamily="34" charset="0"/>
              </a:rPr>
              <a:t>the promotion of public health, </a:t>
            </a:r>
            <a:r>
              <a:rPr lang="en-US" sz="2400" dirty="0">
                <a:latin typeface="Calibri" panose="020F0502020204030204" pitchFamily="34" charset="0"/>
                <a:cs typeface="Calibri" panose="020F0502020204030204" pitchFamily="34" charset="0"/>
              </a:rPr>
              <a:t>and the advancement of medical knowledge.</a:t>
            </a:r>
          </a:p>
          <a:p>
            <a:pPr marL="0" indent="0" algn="ctr">
              <a:buNone/>
            </a:pPr>
            <a:r>
              <a:rPr lang="en-US" sz="2400" dirty="0">
                <a:latin typeface="Calibri" panose="020F0502020204030204" pitchFamily="34" charset="0"/>
                <a:cs typeface="Calibri" panose="020F0502020204030204" pitchFamily="34" charset="0"/>
              </a:rPr>
              <a:t> </a:t>
            </a:r>
          </a:p>
          <a:p>
            <a:pPr marL="0" indent="0" algn="ctr">
              <a:buNone/>
            </a:pPr>
            <a:endParaRPr lang="en-US" sz="2400"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9A46D1B7-05DD-1146-912C-A65938FEE744}"/>
              </a:ext>
            </a:extLst>
          </p:cNvPr>
          <p:cNvSpPr txBox="1"/>
          <p:nvPr/>
        </p:nvSpPr>
        <p:spPr>
          <a:xfrm>
            <a:off x="150007" y="4074944"/>
            <a:ext cx="8723123" cy="861774"/>
          </a:xfrm>
          <a:prstGeom prst="rect">
            <a:avLst/>
          </a:prstGeom>
          <a:noFill/>
        </p:spPr>
        <p:txBody>
          <a:bodyPr wrap="square" rtlCol="0">
            <a:spAutoFit/>
          </a:bodyPr>
          <a:lstStyle/>
          <a:p>
            <a:pPr algn="ctr"/>
            <a:r>
              <a:rPr lang="en-US" sz="2400" i="1" dirty="0">
                <a:solidFill>
                  <a:srgbClr val="37471E"/>
                </a:solidFill>
                <a:latin typeface="Calibri" panose="020F0502020204030204" pitchFamily="34" charset="0"/>
                <a:cs typeface="Calibri" panose="020F0502020204030204" pitchFamily="34" charset="0"/>
              </a:rPr>
              <a:t>I will practice my profession conscientiously, with dignity, and in keeping with the principles of veterinary medical ethics.</a:t>
            </a:r>
          </a:p>
        </p:txBody>
      </p:sp>
      <p:sp>
        <p:nvSpPr>
          <p:cNvPr id="12" name="TextBox 11">
            <a:extLst>
              <a:ext uri="{FF2B5EF4-FFF2-40B4-BE49-F238E27FC236}">
                <a16:creationId xmlns:a16="http://schemas.microsoft.com/office/drawing/2014/main" id="{DB1465E1-A432-1343-B3C5-4B909B3636DF}"/>
              </a:ext>
            </a:extLst>
          </p:cNvPr>
          <p:cNvSpPr txBox="1"/>
          <p:nvPr/>
        </p:nvSpPr>
        <p:spPr>
          <a:xfrm>
            <a:off x="135933" y="4944060"/>
            <a:ext cx="8683705" cy="830997"/>
          </a:xfrm>
          <a:prstGeom prst="rect">
            <a:avLst/>
          </a:prstGeom>
          <a:noFill/>
        </p:spPr>
        <p:txBody>
          <a:bodyPr wrap="square" rtlCol="0">
            <a:spAutoFit/>
          </a:bodyPr>
          <a:lstStyle/>
          <a:p>
            <a:pPr algn="ctr"/>
            <a:r>
              <a:rPr lang="en-US" sz="2400" i="1" dirty="0">
                <a:solidFill>
                  <a:srgbClr val="37471E"/>
                </a:solidFill>
                <a:latin typeface="Calibri" panose="020F0502020204030204" pitchFamily="34" charset="0"/>
                <a:cs typeface="Calibri" panose="020F0502020204030204" pitchFamily="34" charset="0"/>
              </a:rPr>
              <a:t>I accept as a lifelong obligation the continual improvement of my professional knowledge and competence.</a:t>
            </a:r>
            <a:endParaRPr lang="en-US" sz="2400" i="1" dirty="0">
              <a:solidFill>
                <a:srgbClr val="37471E"/>
              </a:solidFill>
              <a:effectLst/>
              <a:latin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id="{7E2D425D-2459-7548-9573-38C9156CE38A}"/>
              </a:ext>
            </a:extLst>
          </p:cNvPr>
          <p:cNvGrpSpPr/>
          <p:nvPr/>
        </p:nvGrpSpPr>
        <p:grpSpPr>
          <a:xfrm>
            <a:off x="4194556" y="3659035"/>
            <a:ext cx="650147" cy="415909"/>
            <a:chOff x="2838471" y="4967437"/>
            <a:chExt cx="1244373" cy="826416"/>
          </a:xfrm>
        </p:grpSpPr>
        <p:pic>
          <p:nvPicPr>
            <p:cNvPr id="15" name="Picture 14">
              <a:extLst>
                <a:ext uri="{FF2B5EF4-FFF2-40B4-BE49-F238E27FC236}">
                  <a16:creationId xmlns:a16="http://schemas.microsoft.com/office/drawing/2014/main" id="{C9282E58-C367-A641-8736-39068B86F3D2}"/>
                </a:ext>
              </a:extLst>
            </p:cNvPr>
            <p:cNvPicPr>
              <a:picLocks noChangeAspect="1"/>
            </p:cNvPicPr>
            <p:nvPr/>
          </p:nvPicPr>
          <p:blipFill>
            <a:blip r:embed="rId3"/>
            <a:stretch>
              <a:fillRect/>
            </a:stretch>
          </p:blipFill>
          <p:spPr>
            <a:xfrm>
              <a:off x="3006590" y="5052434"/>
              <a:ext cx="1076254" cy="741419"/>
            </a:xfrm>
            <a:prstGeom prst="rect">
              <a:avLst/>
            </a:prstGeom>
          </p:spPr>
        </p:pic>
        <p:sp>
          <p:nvSpPr>
            <p:cNvPr id="14" name="Rounded Rectangle 2">
              <a:extLst>
                <a:ext uri="{FF2B5EF4-FFF2-40B4-BE49-F238E27FC236}">
                  <a16:creationId xmlns:a16="http://schemas.microsoft.com/office/drawing/2014/main" id="{E2EC73B5-9D0B-3B4E-9E32-D4AB5A04CA3F}"/>
                </a:ext>
              </a:extLst>
            </p:cNvPr>
            <p:cNvSpPr/>
            <p:nvPr/>
          </p:nvSpPr>
          <p:spPr>
            <a:xfrm>
              <a:off x="2838471" y="4967440"/>
              <a:ext cx="444025" cy="288495"/>
            </a:xfrm>
            <a:custGeom>
              <a:avLst/>
              <a:gdLst>
                <a:gd name="connsiteX0" fmla="*/ 0 w 298454"/>
                <a:gd name="connsiteY0" fmla="*/ 43380 h 260273"/>
                <a:gd name="connsiteX1" fmla="*/ 43380 w 298454"/>
                <a:gd name="connsiteY1" fmla="*/ 0 h 260273"/>
                <a:gd name="connsiteX2" fmla="*/ 255074 w 298454"/>
                <a:gd name="connsiteY2" fmla="*/ 0 h 260273"/>
                <a:gd name="connsiteX3" fmla="*/ 298454 w 298454"/>
                <a:gd name="connsiteY3" fmla="*/ 43380 h 260273"/>
                <a:gd name="connsiteX4" fmla="*/ 298454 w 298454"/>
                <a:gd name="connsiteY4" fmla="*/ 216893 h 260273"/>
                <a:gd name="connsiteX5" fmla="*/ 255074 w 298454"/>
                <a:gd name="connsiteY5" fmla="*/ 260273 h 260273"/>
                <a:gd name="connsiteX6" fmla="*/ 43380 w 298454"/>
                <a:gd name="connsiteY6" fmla="*/ 260273 h 260273"/>
                <a:gd name="connsiteX7" fmla="*/ 0 w 298454"/>
                <a:gd name="connsiteY7" fmla="*/ 216893 h 260273"/>
                <a:gd name="connsiteX8" fmla="*/ 0 w 298454"/>
                <a:gd name="connsiteY8" fmla="*/ 43380 h 260273"/>
                <a:gd name="connsiteX0" fmla="*/ 0 w 298454"/>
                <a:gd name="connsiteY0" fmla="*/ 43380 h 260273"/>
                <a:gd name="connsiteX1" fmla="*/ 43380 w 298454"/>
                <a:gd name="connsiteY1" fmla="*/ 0 h 260273"/>
                <a:gd name="connsiteX2" fmla="*/ 255074 w 298454"/>
                <a:gd name="connsiteY2" fmla="*/ 0 h 260273"/>
                <a:gd name="connsiteX3" fmla="*/ 298454 w 298454"/>
                <a:gd name="connsiteY3" fmla="*/ 43380 h 260273"/>
                <a:gd name="connsiteX4" fmla="*/ 298454 w 298454"/>
                <a:gd name="connsiteY4" fmla="*/ 216893 h 260273"/>
                <a:gd name="connsiteX5" fmla="*/ 97029 w 298454"/>
                <a:gd name="connsiteY5" fmla="*/ 186895 h 260273"/>
                <a:gd name="connsiteX6" fmla="*/ 43380 w 298454"/>
                <a:gd name="connsiteY6" fmla="*/ 260273 h 260273"/>
                <a:gd name="connsiteX7" fmla="*/ 0 w 298454"/>
                <a:gd name="connsiteY7" fmla="*/ 216893 h 260273"/>
                <a:gd name="connsiteX8" fmla="*/ 0 w 298454"/>
                <a:gd name="connsiteY8" fmla="*/ 43380 h 260273"/>
                <a:gd name="connsiteX0" fmla="*/ 0 w 298454"/>
                <a:gd name="connsiteY0" fmla="*/ 43380 h 260273"/>
                <a:gd name="connsiteX1" fmla="*/ 43380 w 298454"/>
                <a:gd name="connsiteY1" fmla="*/ 0 h 260273"/>
                <a:gd name="connsiteX2" fmla="*/ 255074 w 298454"/>
                <a:gd name="connsiteY2" fmla="*/ 0 h 260273"/>
                <a:gd name="connsiteX3" fmla="*/ 298454 w 298454"/>
                <a:gd name="connsiteY3" fmla="*/ 43380 h 260273"/>
                <a:gd name="connsiteX4" fmla="*/ 225077 w 298454"/>
                <a:gd name="connsiteY4" fmla="*/ 177382 h 260273"/>
                <a:gd name="connsiteX5" fmla="*/ 97029 w 298454"/>
                <a:gd name="connsiteY5" fmla="*/ 186895 h 260273"/>
                <a:gd name="connsiteX6" fmla="*/ 43380 w 298454"/>
                <a:gd name="connsiteY6" fmla="*/ 260273 h 260273"/>
                <a:gd name="connsiteX7" fmla="*/ 0 w 298454"/>
                <a:gd name="connsiteY7" fmla="*/ 216893 h 260273"/>
                <a:gd name="connsiteX8" fmla="*/ 0 w 298454"/>
                <a:gd name="connsiteY8" fmla="*/ 43380 h 260273"/>
                <a:gd name="connsiteX0" fmla="*/ 0 w 298454"/>
                <a:gd name="connsiteY0" fmla="*/ 43380 h 282850"/>
                <a:gd name="connsiteX1" fmla="*/ 43380 w 298454"/>
                <a:gd name="connsiteY1" fmla="*/ 0 h 282850"/>
                <a:gd name="connsiteX2" fmla="*/ 255074 w 298454"/>
                <a:gd name="connsiteY2" fmla="*/ 0 h 282850"/>
                <a:gd name="connsiteX3" fmla="*/ 298454 w 298454"/>
                <a:gd name="connsiteY3" fmla="*/ 43380 h 282850"/>
                <a:gd name="connsiteX4" fmla="*/ 225077 w 298454"/>
                <a:gd name="connsiteY4" fmla="*/ 177382 h 282850"/>
                <a:gd name="connsiteX5" fmla="*/ 176051 w 298454"/>
                <a:gd name="connsiteY5" fmla="*/ 282850 h 282850"/>
                <a:gd name="connsiteX6" fmla="*/ 43380 w 298454"/>
                <a:gd name="connsiteY6" fmla="*/ 260273 h 282850"/>
                <a:gd name="connsiteX7" fmla="*/ 0 w 298454"/>
                <a:gd name="connsiteY7" fmla="*/ 216893 h 282850"/>
                <a:gd name="connsiteX8" fmla="*/ 0 w 298454"/>
                <a:gd name="connsiteY8" fmla="*/ 43380 h 282850"/>
                <a:gd name="connsiteX0" fmla="*/ 0 w 366187"/>
                <a:gd name="connsiteY0" fmla="*/ 43380 h 282850"/>
                <a:gd name="connsiteX1" fmla="*/ 43380 w 366187"/>
                <a:gd name="connsiteY1" fmla="*/ 0 h 282850"/>
                <a:gd name="connsiteX2" fmla="*/ 255074 w 366187"/>
                <a:gd name="connsiteY2" fmla="*/ 0 h 282850"/>
                <a:gd name="connsiteX3" fmla="*/ 366187 w 366187"/>
                <a:gd name="connsiteY3" fmla="*/ 173202 h 282850"/>
                <a:gd name="connsiteX4" fmla="*/ 225077 w 366187"/>
                <a:gd name="connsiteY4" fmla="*/ 177382 h 282850"/>
                <a:gd name="connsiteX5" fmla="*/ 176051 w 366187"/>
                <a:gd name="connsiteY5" fmla="*/ 282850 h 282850"/>
                <a:gd name="connsiteX6" fmla="*/ 43380 w 366187"/>
                <a:gd name="connsiteY6" fmla="*/ 260273 h 282850"/>
                <a:gd name="connsiteX7" fmla="*/ 0 w 366187"/>
                <a:gd name="connsiteY7" fmla="*/ 216893 h 282850"/>
                <a:gd name="connsiteX8" fmla="*/ 0 w 366187"/>
                <a:gd name="connsiteY8" fmla="*/ 43380 h 282850"/>
                <a:gd name="connsiteX0" fmla="*/ 0 w 332320"/>
                <a:gd name="connsiteY0" fmla="*/ 43380 h 282850"/>
                <a:gd name="connsiteX1" fmla="*/ 43380 w 332320"/>
                <a:gd name="connsiteY1" fmla="*/ 0 h 282850"/>
                <a:gd name="connsiteX2" fmla="*/ 255074 w 332320"/>
                <a:gd name="connsiteY2" fmla="*/ 0 h 282850"/>
                <a:gd name="connsiteX3" fmla="*/ 332320 w 332320"/>
                <a:gd name="connsiteY3" fmla="*/ 224002 h 282850"/>
                <a:gd name="connsiteX4" fmla="*/ 225077 w 332320"/>
                <a:gd name="connsiteY4" fmla="*/ 177382 h 282850"/>
                <a:gd name="connsiteX5" fmla="*/ 176051 w 332320"/>
                <a:gd name="connsiteY5" fmla="*/ 282850 h 282850"/>
                <a:gd name="connsiteX6" fmla="*/ 43380 w 332320"/>
                <a:gd name="connsiteY6" fmla="*/ 260273 h 282850"/>
                <a:gd name="connsiteX7" fmla="*/ 0 w 332320"/>
                <a:gd name="connsiteY7" fmla="*/ 216893 h 282850"/>
                <a:gd name="connsiteX8" fmla="*/ 0 w 332320"/>
                <a:gd name="connsiteY8" fmla="*/ 43380 h 282850"/>
                <a:gd name="connsiteX0" fmla="*/ 0 w 444228"/>
                <a:gd name="connsiteY0" fmla="*/ 49025 h 288495"/>
                <a:gd name="connsiteX1" fmla="*/ 43380 w 444228"/>
                <a:gd name="connsiteY1" fmla="*/ 5645 h 288495"/>
                <a:gd name="connsiteX2" fmla="*/ 441341 w 444228"/>
                <a:gd name="connsiteY2" fmla="*/ 0 h 288495"/>
                <a:gd name="connsiteX3" fmla="*/ 332320 w 444228"/>
                <a:gd name="connsiteY3" fmla="*/ 229647 h 288495"/>
                <a:gd name="connsiteX4" fmla="*/ 225077 w 444228"/>
                <a:gd name="connsiteY4" fmla="*/ 183027 h 288495"/>
                <a:gd name="connsiteX5" fmla="*/ 176051 w 444228"/>
                <a:gd name="connsiteY5" fmla="*/ 288495 h 288495"/>
                <a:gd name="connsiteX6" fmla="*/ 43380 w 444228"/>
                <a:gd name="connsiteY6" fmla="*/ 265918 h 288495"/>
                <a:gd name="connsiteX7" fmla="*/ 0 w 444228"/>
                <a:gd name="connsiteY7" fmla="*/ 222538 h 288495"/>
                <a:gd name="connsiteX8" fmla="*/ 0 w 444228"/>
                <a:gd name="connsiteY8" fmla="*/ 49025 h 288495"/>
                <a:gd name="connsiteX0" fmla="*/ 0 w 444025"/>
                <a:gd name="connsiteY0" fmla="*/ 49025 h 288495"/>
                <a:gd name="connsiteX1" fmla="*/ 43380 w 444025"/>
                <a:gd name="connsiteY1" fmla="*/ 5645 h 288495"/>
                <a:gd name="connsiteX2" fmla="*/ 441341 w 444025"/>
                <a:gd name="connsiteY2" fmla="*/ 0 h 288495"/>
                <a:gd name="connsiteX3" fmla="*/ 321031 w 444025"/>
                <a:gd name="connsiteY3" fmla="*/ 257869 h 288495"/>
                <a:gd name="connsiteX4" fmla="*/ 225077 w 444025"/>
                <a:gd name="connsiteY4" fmla="*/ 183027 h 288495"/>
                <a:gd name="connsiteX5" fmla="*/ 176051 w 444025"/>
                <a:gd name="connsiteY5" fmla="*/ 288495 h 288495"/>
                <a:gd name="connsiteX6" fmla="*/ 43380 w 444025"/>
                <a:gd name="connsiteY6" fmla="*/ 265918 h 288495"/>
                <a:gd name="connsiteX7" fmla="*/ 0 w 444025"/>
                <a:gd name="connsiteY7" fmla="*/ 222538 h 288495"/>
                <a:gd name="connsiteX8" fmla="*/ 0 w 444025"/>
                <a:gd name="connsiteY8" fmla="*/ 49025 h 288495"/>
                <a:gd name="connsiteX0" fmla="*/ 0 w 444025"/>
                <a:gd name="connsiteY0" fmla="*/ 49025 h 288495"/>
                <a:gd name="connsiteX1" fmla="*/ 43380 w 444025"/>
                <a:gd name="connsiteY1" fmla="*/ 5645 h 288495"/>
                <a:gd name="connsiteX2" fmla="*/ 441341 w 444025"/>
                <a:gd name="connsiteY2" fmla="*/ 0 h 288495"/>
                <a:gd name="connsiteX3" fmla="*/ 321031 w 444025"/>
                <a:gd name="connsiteY3" fmla="*/ 257869 h 288495"/>
                <a:gd name="connsiteX4" fmla="*/ 236366 w 444025"/>
                <a:gd name="connsiteY4" fmla="*/ 205605 h 288495"/>
                <a:gd name="connsiteX5" fmla="*/ 176051 w 444025"/>
                <a:gd name="connsiteY5" fmla="*/ 288495 h 288495"/>
                <a:gd name="connsiteX6" fmla="*/ 43380 w 444025"/>
                <a:gd name="connsiteY6" fmla="*/ 265918 h 288495"/>
                <a:gd name="connsiteX7" fmla="*/ 0 w 444025"/>
                <a:gd name="connsiteY7" fmla="*/ 222538 h 288495"/>
                <a:gd name="connsiteX8" fmla="*/ 0 w 444025"/>
                <a:gd name="connsiteY8" fmla="*/ 49025 h 288495"/>
                <a:gd name="connsiteX0" fmla="*/ 0 w 444025"/>
                <a:gd name="connsiteY0" fmla="*/ 49025 h 288495"/>
                <a:gd name="connsiteX1" fmla="*/ 43380 w 444025"/>
                <a:gd name="connsiteY1" fmla="*/ 5645 h 288495"/>
                <a:gd name="connsiteX2" fmla="*/ 441341 w 444025"/>
                <a:gd name="connsiteY2" fmla="*/ 0 h 288495"/>
                <a:gd name="connsiteX3" fmla="*/ 321031 w 444025"/>
                <a:gd name="connsiteY3" fmla="*/ 257869 h 288495"/>
                <a:gd name="connsiteX4" fmla="*/ 264588 w 444025"/>
                <a:gd name="connsiteY4" fmla="*/ 211250 h 288495"/>
                <a:gd name="connsiteX5" fmla="*/ 176051 w 444025"/>
                <a:gd name="connsiteY5" fmla="*/ 288495 h 288495"/>
                <a:gd name="connsiteX6" fmla="*/ 43380 w 444025"/>
                <a:gd name="connsiteY6" fmla="*/ 265918 h 288495"/>
                <a:gd name="connsiteX7" fmla="*/ 0 w 444025"/>
                <a:gd name="connsiteY7" fmla="*/ 222538 h 288495"/>
                <a:gd name="connsiteX8" fmla="*/ 0 w 444025"/>
                <a:gd name="connsiteY8" fmla="*/ 49025 h 288495"/>
                <a:gd name="connsiteX0" fmla="*/ 0 w 444025"/>
                <a:gd name="connsiteY0" fmla="*/ 49025 h 288495"/>
                <a:gd name="connsiteX1" fmla="*/ 43380 w 444025"/>
                <a:gd name="connsiteY1" fmla="*/ 5645 h 288495"/>
                <a:gd name="connsiteX2" fmla="*/ 441341 w 444025"/>
                <a:gd name="connsiteY2" fmla="*/ 0 h 288495"/>
                <a:gd name="connsiteX3" fmla="*/ 321031 w 444025"/>
                <a:gd name="connsiteY3" fmla="*/ 257869 h 288495"/>
                <a:gd name="connsiteX4" fmla="*/ 264588 w 444025"/>
                <a:gd name="connsiteY4" fmla="*/ 239472 h 288495"/>
                <a:gd name="connsiteX5" fmla="*/ 176051 w 444025"/>
                <a:gd name="connsiteY5" fmla="*/ 288495 h 288495"/>
                <a:gd name="connsiteX6" fmla="*/ 43380 w 444025"/>
                <a:gd name="connsiteY6" fmla="*/ 265918 h 288495"/>
                <a:gd name="connsiteX7" fmla="*/ 0 w 444025"/>
                <a:gd name="connsiteY7" fmla="*/ 222538 h 288495"/>
                <a:gd name="connsiteX8" fmla="*/ 0 w 444025"/>
                <a:gd name="connsiteY8" fmla="*/ 49025 h 28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025" h="288495">
                  <a:moveTo>
                    <a:pt x="0" y="49025"/>
                  </a:moveTo>
                  <a:cubicBezTo>
                    <a:pt x="0" y="25067"/>
                    <a:pt x="19422" y="5645"/>
                    <a:pt x="43380" y="5645"/>
                  </a:cubicBezTo>
                  <a:lnTo>
                    <a:pt x="441341" y="0"/>
                  </a:lnTo>
                  <a:cubicBezTo>
                    <a:pt x="465299" y="0"/>
                    <a:pt x="321031" y="233911"/>
                    <a:pt x="321031" y="257869"/>
                  </a:cubicBezTo>
                  <a:lnTo>
                    <a:pt x="264588" y="239472"/>
                  </a:lnTo>
                  <a:cubicBezTo>
                    <a:pt x="264588" y="263430"/>
                    <a:pt x="200009" y="288495"/>
                    <a:pt x="176051" y="288495"/>
                  </a:cubicBezTo>
                  <a:cubicBezTo>
                    <a:pt x="105486" y="288495"/>
                    <a:pt x="113945" y="265918"/>
                    <a:pt x="43380" y="265918"/>
                  </a:cubicBezTo>
                  <a:cubicBezTo>
                    <a:pt x="19422" y="265918"/>
                    <a:pt x="0" y="246496"/>
                    <a:pt x="0" y="222538"/>
                  </a:cubicBezTo>
                  <a:lnTo>
                    <a:pt x="0" y="49025"/>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7082106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Memberships</a:t>
            </a:r>
          </a:p>
        </p:txBody>
      </p:sp>
      <p:sp>
        <p:nvSpPr>
          <p:cNvPr id="3" name="Content Placeholder 2"/>
          <p:cNvSpPr>
            <a:spLocks noGrp="1"/>
          </p:cNvSpPr>
          <p:nvPr>
            <p:ph idx="1"/>
          </p:nvPr>
        </p:nvSpPr>
        <p:spPr/>
        <p:txBody>
          <a:bodyPr/>
          <a:lstStyle/>
          <a:p>
            <a:pPr>
              <a:buClr>
                <a:srgbClr val="006801"/>
              </a:buClr>
            </a:pPr>
            <a:r>
              <a:rPr lang="en-US" sz="3000" dirty="0">
                <a:latin typeface="Calibri" panose="020F0502020204030204" pitchFamily="34" charset="0"/>
              </a:rPr>
              <a:t>Students pursuing DVM</a:t>
            </a:r>
          </a:p>
          <a:p>
            <a:pPr>
              <a:buClr>
                <a:srgbClr val="006801"/>
              </a:buClr>
            </a:pPr>
            <a:r>
              <a:rPr lang="en-US" sz="3000" dirty="0">
                <a:latin typeface="Calibri" panose="020F0502020204030204" pitchFamily="34" charset="0"/>
              </a:rPr>
              <a:t>$15 per year</a:t>
            </a:r>
          </a:p>
          <a:p>
            <a:pPr>
              <a:buClr>
                <a:srgbClr val="006801"/>
              </a:buClr>
            </a:pPr>
            <a:r>
              <a:rPr lang="en-US" sz="3000" dirty="0">
                <a:latin typeface="Calibri" panose="020F0502020204030204" pitchFamily="34" charset="0"/>
              </a:rPr>
              <a:t>AASV Student Member Benefits:</a:t>
            </a:r>
          </a:p>
          <a:p>
            <a:pPr lvl="1"/>
            <a:r>
              <a:rPr lang="en-US" sz="3000" dirty="0">
                <a:latin typeface="Calibri" panose="020F0502020204030204" pitchFamily="34" charset="0"/>
              </a:rPr>
              <a:t>Journal of Swine Health &amp; Production</a:t>
            </a:r>
          </a:p>
          <a:p>
            <a:pPr lvl="1"/>
            <a:r>
              <a:rPr lang="en-US" sz="3000" dirty="0">
                <a:latin typeface="Calibri" panose="020F0502020204030204" pitchFamily="34" charset="0"/>
              </a:rPr>
              <a:t>AASV e-Letter</a:t>
            </a:r>
          </a:p>
          <a:p>
            <a:pPr lvl="1"/>
            <a:r>
              <a:rPr lang="en-US" sz="3000" dirty="0">
                <a:latin typeface="Calibri" panose="020F0502020204030204" pitchFamily="34" charset="0"/>
              </a:rPr>
              <a:t>Swine Information Library and Swine Disease Manual</a:t>
            </a:r>
          </a:p>
          <a:p>
            <a:pPr lvl="1"/>
            <a:r>
              <a:rPr lang="en-US" sz="3000" dirty="0">
                <a:latin typeface="Calibri" panose="020F0502020204030204" pitchFamily="34" charset="0"/>
              </a:rPr>
              <a:t>Scholarships &amp; Externship Grants</a:t>
            </a:r>
          </a:p>
          <a:p>
            <a:pPr>
              <a:buClr>
                <a:srgbClr val="006801"/>
              </a:buClr>
            </a:pPr>
            <a:r>
              <a:rPr lang="en-US" sz="3000" dirty="0">
                <a:latin typeface="Calibri" panose="020F0502020204030204" pitchFamily="34" charset="0"/>
              </a:rPr>
              <a:t> www.aasv.org/students/ </a:t>
            </a:r>
          </a:p>
          <a:p>
            <a:endParaRPr lang="en-US" sz="3200" dirty="0"/>
          </a:p>
        </p:txBody>
      </p:sp>
      <p:pic>
        <p:nvPicPr>
          <p:cNvPr id="4" name="Picture 3" descr="AASV_PANTONE_286_Bluelogo white background.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60461" y="1331915"/>
            <a:ext cx="2010085" cy="1537874"/>
          </a:xfrm>
          <a:prstGeom prst="rect">
            <a:avLst/>
          </a:prstGeom>
        </p:spPr>
      </p:pic>
    </p:spTree>
    <p:extLst>
      <p:ext uri="{BB962C8B-B14F-4D97-AF65-F5344CB8AC3E}">
        <p14:creationId xmlns:p14="http://schemas.microsoft.com/office/powerpoint/2010/main" val="41947329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9079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467A6-A220-4445-A2B0-39592174A5DC}"/>
              </a:ext>
            </a:extLst>
          </p:cNvPr>
          <p:cNvSpPr>
            <a:spLocks noGrp="1"/>
          </p:cNvSpPr>
          <p:nvPr>
            <p:ph type="title"/>
          </p:nvPr>
        </p:nvSpPr>
        <p:spPr>
          <a:xfrm>
            <a:off x="0" y="177800"/>
            <a:ext cx="9144000" cy="939800"/>
          </a:xfrm>
        </p:spPr>
        <p:txBody>
          <a:bodyPr/>
          <a:lstStyle/>
          <a:p>
            <a:r>
              <a:rPr lang="en-US" dirty="0"/>
              <a:t>Veterinarians &amp; Food Safety</a:t>
            </a:r>
          </a:p>
        </p:txBody>
      </p:sp>
      <p:sp>
        <p:nvSpPr>
          <p:cNvPr id="9" name="TextBox 8">
            <a:extLst>
              <a:ext uri="{FF2B5EF4-FFF2-40B4-BE49-F238E27FC236}">
                <a16:creationId xmlns:a16="http://schemas.microsoft.com/office/drawing/2014/main" id="{63BC9D13-CB62-354D-9439-B803EC05ED7C}"/>
              </a:ext>
            </a:extLst>
          </p:cNvPr>
          <p:cNvSpPr txBox="1"/>
          <p:nvPr/>
        </p:nvSpPr>
        <p:spPr>
          <a:xfrm>
            <a:off x="290832" y="2664912"/>
            <a:ext cx="4220511" cy="1815882"/>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Veterinarians protect America's – and the world's – food supply from the farm to the dinner table.</a:t>
            </a:r>
          </a:p>
        </p:txBody>
      </p:sp>
      <p:pic>
        <p:nvPicPr>
          <p:cNvPr id="10" name="Picture 9">
            <a:extLst>
              <a:ext uri="{FF2B5EF4-FFF2-40B4-BE49-F238E27FC236}">
                <a16:creationId xmlns:a16="http://schemas.microsoft.com/office/drawing/2014/main" id="{E84564FA-25CE-6542-A1F1-82FC117D3A38}"/>
              </a:ext>
            </a:extLst>
          </p:cNvPr>
          <p:cNvPicPr>
            <a:picLocks noChangeAspect="1"/>
          </p:cNvPicPr>
          <p:nvPr/>
        </p:nvPicPr>
        <p:blipFill>
          <a:blip r:embed="rId3"/>
          <a:stretch>
            <a:fillRect/>
          </a:stretch>
        </p:blipFill>
        <p:spPr>
          <a:xfrm>
            <a:off x="5096046" y="3097416"/>
            <a:ext cx="3198160" cy="858765"/>
          </a:xfrm>
          <a:prstGeom prst="rect">
            <a:avLst/>
          </a:prstGeom>
        </p:spPr>
      </p:pic>
      <p:cxnSp>
        <p:nvCxnSpPr>
          <p:cNvPr id="11" name="Straight Connector 10">
            <a:extLst>
              <a:ext uri="{FF2B5EF4-FFF2-40B4-BE49-F238E27FC236}">
                <a16:creationId xmlns:a16="http://schemas.microsoft.com/office/drawing/2014/main" id="{FF853D92-9309-1342-9FF4-347DF5CFE55F}"/>
              </a:ext>
            </a:extLst>
          </p:cNvPr>
          <p:cNvCxnSpPr>
            <a:cxnSpLocks/>
          </p:cNvCxnSpPr>
          <p:nvPr/>
        </p:nvCxnSpPr>
        <p:spPr>
          <a:xfrm flipV="1">
            <a:off x="4632651" y="1772818"/>
            <a:ext cx="0" cy="4012164"/>
          </a:xfrm>
          <a:prstGeom prst="line">
            <a:avLst/>
          </a:prstGeom>
          <a:ln w="38100" cap="rnd">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6220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6266"/>
            <a:ext cx="9144000" cy="939800"/>
          </a:xfrm>
        </p:spPr>
        <p:txBody>
          <a:bodyPr/>
          <a:lstStyle/>
          <a:p>
            <a:r>
              <a:rPr lang="en-US" dirty="0"/>
              <a:t>Veterinarians &amp; Herd Health</a:t>
            </a:r>
          </a:p>
        </p:txBody>
      </p:sp>
      <p:sp>
        <p:nvSpPr>
          <p:cNvPr id="3" name="TextBox 2">
            <a:extLst>
              <a:ext uri="{FF2B5EF4-FFF2-40B4-BE49-F238E27FC236}">
                <a16:creationId xmlns:a16="http://schemas.microsoft.com/office/drawing/2014/main" id="{7F0E910B-7766-F04A-98BA-78F6D4218588}"/>
              </a:ext>
            </a:extLst>
          </p:cNvPr>
          <p:cNvSpPr txBox="1"/>
          <p:nvPr/>
        </p:nvSpPr>
        <p:spPr>
          <a:xfrm>
            <a:off x="1287167" y="1763486"/>
            <a:ext cx="2463282" cy="492443"/>
          </a:xfrm>
          <a:prstGeom prst="rect">
            <a:avLst/>
          </a:prstGeom>
          <a:noFill/>
        </p:spPr>
        <p:txBody>
          <a:bodyPr wrap="square" rtlCol="0">
            <a:spAutoFit/>
          </a:bodyPr>
          <a:lstStyle/>
          <a:p>
            <a:pPr algn="ctr"/>
            <a:r>
              <a:rPr lang="en-US" sz="2600" dirty="0">
                <a:solidFill>
                  <a:schemeClr val="accent1">
                    <a:lumMod val="75000"/>
                  </a:schemeClr>
                </a:solidFill>
                <a:latin typeface="Calibri" panose="020F0502020204030204" pitchFamily="34" charset="0"/>
                <a:cs typeface="Calibri" panose="020F0502020204030204" pitchFamily="34" charset="0"/>
              </a:rPr>
              <a:t>Herd Health</a:t>
            </a:r>
          </a:p>
        </p:txBody>
      </p:sp>
      <p:sp>
        <p:nvSpPr>
          <p:cNvPr id="6" name="Rectangle 5">
            <a:extLst>
              <a:ext uri="{FF2B5EF4-FFF2-40B4-BE49-F238E27FC236}">
                <a16:creationId xmlns:a16="http://schemas.microsoft.com/office/drawing/2014/main" id="{12DCF6D7-CC06-7543-9994-1CDA3C31FBBD}"/>
              </a:ext>
            </a:extLst>
          </p:cNvPr>
          <p:cNvSpPr/>
          <p:nvPr/>
        </p:nvSpPr>
        <p:spPr>
          <a:xfrm>
            <a:off x="512885" y="2296396"/>
            <a:ext cx="4050082" cy="2992995"/>
          </a:xfrm>
          <a:prstGeom prst="rect">
            <a:avLst/>
          </a:prstGeom>
          <a:blipFill>
            <a:blip r:embed="rId3" cstate="screen">
              <a:extLst>
                <a:ext uri="{28A0092B-C50C-407E-A947-70E740481C1C}">
                  <a14:useLocalDpi xmlns:a14="http://schemas.microsoft.com/office/drawing/2010/main"/>
                </a:ext>
              </a:extLst>
            </a:blip>
            <a:srcRect/>
            <a:stretch>
              <a:fillRect/>
            </a:stretch>
          </a:blipFill>
          <a:ln>
            <a:noFill/>
          </a:ln>
          <a:scene3d>
            <a:camera prst="orthographicFront">
              <a:rot lat="0" lon="0" rev="0"/>
            </a:camera>
            <a:lightRig rig="contrasting" dir="t">
              <a:rot lat="0" lon="0" rev="1200000"/>
            </a:lightRig>
          </a:scene3d>
          <a:sp3d z="-300000" prstMaterial="plastic"/>
        </p:spPr>
        <p:style>
          <a:lnRef idx="1">
            <a:scrgbClr r="0" g="0" b="0"/>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 name="Rectangle 6">
            <a:extLst>
              <a:ext uri="{FF2B5EF4-FFF2-40B4-BE49-F238E27FC236}">
                <a16:creationId xmlns:a16="http://schemas.microsoft.com/office/drawing/2014/main" id="{F9885843-1A02-714B-A317-D4448045969E}"/>
              </a:ext>
            </a:extLst>
          </p:cNvPr>
          <p:cNvSpPr/>
          <p:nvPr/>
        </p:nvSpPr>
        <p:spPr>
          <a:xfrm>
            <a:off x="4666749" y="2287122"/>
            <a:ext cx="4065261" cy="2990088"/>
          </a:xfrm>
          <a:prstGeom prst="rect">
            <a:avLst/>
          </a:prstGeom>
          <a:blipFill>
            <a:blip r:embed="rId4" cstate="screen">
              <a:extLst>
                <a:ext uri="{28A0092B-C50C-407E-A947-70E740481C1C}">
                  <a14:useLocalDpi xmlns:a14="http://schemas.microsoft.com/office/drawing/2010/main"/>
                </a:ext>
              </a:extLst>
            </a:blip>
            <a:srcRect/>
            <a:stretch>
              <a:fillRect/>
            </a:stretch>
          </a:blipFill>
          <a:ln>
            <a:noFill/>
          </a:ln>
          <a:scene3d>
            <a:camera prst="orthographicFront">
              <a:rot lat="0" lon="0" rev="0"/>
            </a:camera>
            <a:lightRig rig="contrasting" dir="t">
              <a:rot lat="0" lon="0" rev="1200000"/>
            </a:lightRig>
          </a:scene3d>
          <a:sp3d z="-300000" prstMaterial="plastic"/>
        </p:spPr>
        <p:style>
          <a:lnRef idx="1">
            <a:scrgbClr r="0" g="0" b="0"/>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 name="TextBox 7">
            <a:extLst>
              <a:ext uri="{FF2B5EF4-FFF2-40B4-BE49-F238E27FC236}">
                <a16:creationId xmlns:a16="http://schemas.microsoft.com/office/drawing/2014/main" id="{5EDA7CD2-15AE-484F-A5FE-2755E8980C8A}"/>
              </a:ext>
            </a:extLst>
          </p:cNvPr>
          <p:cNvSpPr txBox="1"/>
          <p:nvPr/>
        </p:nvSpPr>
        <p:spPr>
          <a:xfrm>
            <a:off x="5396203" y="1775927"/>
            <a:ext cx="2463282" cy="492443"/>
          </a:xfrm>
          <a:prstGeom prst="rect">
            <a:avLst/>
          </a:prstGeom>
          <a:noFill/>
        </p:spPr>
        <p:txBody>
          <a:bodyPr wrap="square" rtlCol="0">
            <a:spAutoFit/>
          </a:bodyPr>
          <a:lstStyle/>
          <a:p>
            <a:pPr algn="ctr"/>
            <a:r>
              <a:rPr lang="en-US" sz="2600" dirty="0">
                <a:solidFill>
                  <a:schemeClr val="accent1">
                    <a:lumMod val="75000"/>
                  </a:schemeClr>
                </a:solidFill>
                <a:latin typeface="Calibri" panose="020F0502020204030204" pitchFamily="34" charset="0"/>
                <a:cs typeface="Calibri" panose="020F0502020204030204" pitchFamily="34" charset="0"/>
              </a:rPr>
              <a:t>Pet Health</a:t>
            </a:r>
          </a:p>
        </p:txBody>
      </p:sp>
    </p:spTree>
    <p:extLst>
      <p:ext uri="{BB962C8B-B14F-4D97-AF65-F5344CB8AC3E}">
        <p14:creationId xmlns:p14="http://schemas.microsoft.com/office/powerpoint/2010/main" val="2367353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6" descr="C:\Documents and Settings\kriley\My Documents\Illinois Pork Producers\Graphics\NPB Images\_MG_846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112600" y="4170436"/>
            <a:ext cx="3336737" cy="24586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descr="researchers8.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94665" y="4170436"/>
            <a:ext cx="2547846" cy="2547846"/>
          </a:xfrm>
          <a:prstGeom prst="rect">
            <a:avLst/>
          </a:prstGeom>
        </p:spPr>
      </p:pic>
      <p:sp>
        <p:nvSpPr>
          <p:cNvPr id="3" name="Title 2"/>
          <p:cNvSpPr>
            <a:spLocks noGrp="1"/>
          </p:cNvSpPr>
          <p:nvPr>
            <p:ph type="title"/>
          </p:nvPr>
        </p:nvSpPr>
        <p:spPr>
          <a:xfrm>
            <a:off x="0" y="186266"/>
            <a:ext cx="9144000" cy="939800"/>
          </a:xfrm>
        </p:spPr>
        <p:txBody>
          <a:bodyPr/>
          <a:lstStyle/>
          <a:p>
            <a:r>
              <a:rPr lang="en-US" dirty="0"/>
              <a:t>Herd Health Management</a:t>
            </a:r>
          </a:p>
        </p:txBody>
      </p:sp>
      <p:sp>
        <p:nvSpPr>
          <p:cNvPr id="7" name="Content Placeholder 6"/>
          <p:cNvSpPr>
            <a:spLocks noGrp="1"/>
          </p:cNvSpPr>
          <p:nvPr>
            <p:ph idx="1"/>
          </p:nvPr>
        </p:nvSpPr>
        <p:spPr>
          <a:xfrm>
            <a:off x="277416" y="1331915"/>
            <a:ext cx="4171921" cy="2871387"/>
          </a:xfrm>
        </p:spPr>
        <p:txBody>
          <a:bodyPr/>
          <a:lstStyle/>
          <a:p>
            <a:pPr marL="0" indent="0">
              <a:buNone/>
            </a:pPr>
            <a:r>
              <a:rPr lang="en-US" sz="3000" dirty="0">
                <a:latin typeface="Calibri" panose="020F0502020204030204" pitchFamily="34" charset="0"/>
                <a:cs typeface="Calibri" panose="020F0502020204030204" pitchFamily="34" charset="0"/>
              </a:rPr>
              <a:t>Minimizing Disease:</a:t>
            </a:r>
          </a:p>
          <a:p>
            <a:pPr marL="342900" indent="-342900">
              <a:buFont typeface="Arial" panose="020B0604020202020204" pitchFamily="34" charset="0"/>
              <a:buChar char="•"/>
            </a:pPr>
            <a:r>
              <a:rPr lang="en-US" sz="2800" dirty="0">
                <a:latin typeface="Calibri" panose="020F0502020204030204" pitchFamily="34" charset="0"/>
                <a:cs typeface="Calibri" panose="020F0502020204030204" pitchFamily="34" charset="0"/>
              </a:rPr>
              <a:t>Barn design</a:t>
            </a:r>
          </a:p>
          <a:p>
            <a:pPr marL="342900" indent="-342900">
              <a:buFont typeface="Arial" panose="020B0604020202020204" pitchFamily="34" charset="0"/>
              <a:buChar char="•"/>
            </a:pPr>
            <a:r>
              <a:rPr lang="en-US" sz="2800" dirty="0">
                <a:latin typeface="Calibri" panose="020F0502020204030204" pitchFamily="34" charset="0"/>
                <a:cs typeface="Calibri" panose="020F0502020204030204" pitchFamily="34" charset="0"/>
              </a:rPr>
              <a:t>Sanitation</a:t>
            </a:r>
          </a:p>
          <a:p>
            <a:pPr marL="342900" indent="-342900">
              <a:buFont typeface="Arial" panose="020B0604020202020204" pitchFamily="34" charset="0"/>
              <a:buChar char="•"/>
            </a:pPr>
            <a:r>
              <a:rPr lang="en-US" sz="2800" dirty="0">
                <a:latin typeface="Calibri" panose="020F0502020204030204" pitchFamily="34" charset="0"/>
                <a:cs typeface="Calibri" panose="020F0502020204030204" pitchFamily="34" charset="0"/>
              </a:rPr>
              <a:t>Controlling traffic</a:t>
            </a:r>
          </a:p>
          <a:p>
            <a:pPr marL="342900" indent="-342900">
              <a:buFont typeface="Arial" panose="020B0604020202020204" pitchFamily="34" charset="0"/>
              <a:buChar char="•"/>
            </a:pPr>
            <a:r>
              <a:rPr lang="en-US" sz="2800" dirty="0">
                <a:latin typeface="Calibri" panose="020F0502020204030204" pitchFamily="34" charset="0"/>
                <a:cs typeface="Calibri" panose="020F0502020204030204" pitchFamily="34" charset="0"/>
              </a:rPr>
              <a:t>Timely vaccinations</a:t>
            </a:r>
          </a:p>
          <a:p>
            <a:endParaRPr lang="en-US" sz="2000" dirty="0">
              <a:latin typeface="Calibri" panose="020F0502020204030204" pitchFamily="34" charset="0"/>
              <a:cs typeface="Calibri" panose="020F0502020204030204" pitchFamily="34" charset="0"/>
            </a:endParaRPr>
          </a:p>
          <a:p>
            <a:pPr>
              <a:buClr>
                <a:srgbClr val="006801"/>
              </a:buClr>
            </a:pPr>
            <a:endParaRPr lang="en-US" sz="2000" dirty="0">
              <a:latin typeface="Calibri" panose="020F0502020204030204" pitchFamily="34" charset="0"/>
              <a:cs typeface="Calibri" panose="020F0502020204030204" pitchFamily="34" charset="0"/>
            </a:endParaRPr>
          </a:p>
          <a:p>
            <a:pPr marL="0" indent="0">
              <a:buClr>
                <a:srgbClr val="006801"/>
              </a:buClr>
              <a:buNone/>
            </a:pPr>
            <a:endParaRPr lang="en-US" sz="20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D099C459-2218-4A4E-8875-E425F3DF75DB}"/>
              </a:ext>
            </a:extLst>
          </p:cNvPr>
          <p:cNvSpPr txBox="1"/>
          <p:nvPr/>
        </p:nvSpPr>
        <p:spPr>
          <a:xfrm>
            <a:off x="4449337" y="1413641"/>
            <a:ext cx="4495306" cy="2585323"/>
          </a:xfrm>
          <a:prstGeom prst="rect">
            <a:avLst/>
          </a:prstGeom>
          <a:noFill/>
        </p:spPr>
        <p:txBody>
          <a:bodyPr wrap="square" rtlCol="0">
            <a:spAutoFit/>
          </a:bodyPr>
          <a:lstStyle/>
          <a:p>
            <a:r>
              <a:rPr lang="en-US" sz="3000" dirty="0">
                <a:latin typeface="Calibri" panose="020F0502020204030204" pitchFamily="34" charset="0"/>
                <a:cs typeface="Calibri" panose="020F0502020204030204" pitchFamily="34" charset="0"/>
              </a:rPr>
              <a:t>Identify/Treat/Control Disease:</a:t>
            </a:r>
          </a:p>
          <a:p>
            <a:pPr marL="342900" indent="-342900">
              <a:buFont typeface="Arial" panose="020B0604020202020204" pitchFamily="34" charset="0"/>
              <a:buChar char="•"/>
            </a:pPr>
            <a:r>
              <a:rPr lang="en-US" sz="2800" dirty="0">
                <a:latin typeface="Calibri" panose="020F0502020204030204" pitchFamily="34" charset="0"/>
                <a:cs typeface="Calibri" panose="020F0502020204030204" pitchFamily="34" charset="0"/>
              </a:rPr>
              <a:t>Appropriate diagnostics</a:t>
            </a:r>
          </a:p>
          <a:p>
            <a:pPr marL="342900" indent="-342900">
              <a:buFont typeface="Arial" panose="020B0604020202020204" pitchFamily="34" charset="0"/>
              <a:buChar char="•"/>
            </a:pPr>
            <a:r>
              <a:rPr lang="en-US" sz="2800" dirty="0">
                <a:latin typeface="Calibri" panose="020F0502020204030204" pitchFamily="34" charset="0"/>
                <a:cs typeface="Calibri" panose="020F0502020204030204" pitchFamily="34" charset="0"/>
              </a:rPr>
              <a:t>Antibiotics only when needed </a:t>
            </a:r>
          </a:p>
          <a:p>
            <a:endParaRPr lang="en-US" dirty="0"/>
          </a:p>
        </p:txBody>
      </p:sp>
    </p:spTree>
    <p:extLst>
      <p:ext uri="{BB962C8B-B14F-4D97-AF65-F5344CB8AC3E}">
        <p14:creationId xmlns:p14="http://schemas.microsoft.com/office/powerpoint/2010/main" val="3255753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6266"/>
            <a:ext cx="9144000" cy="939800"/>
          </a:xfrm>
        </p:spPr>
        <p:txBody>
          <a:bodyPr/>
          <a:lstStyle/>
          <a:p>
            <a:r>
              <a:rPr lang="en-US" dirty="0"/>
              <a:t>Herd Health Management</a:t>
            </a:r>
          </a:p>
        </p:txBody>
      </p:sp>
      <p:sp>
        <p:nvSpPr>
          <p:cNvPr id="3" name="Content Placeholder 2"/>
          <p:cNvSpPr>
            <a:spLocks noGrp="1"/>
          </p:cNvSpPr>
          <p:nvPr>
            <p:ph idx="4294967295"/>
          </p:nvPr>
        </p:nvSpPr>
        <p:spPr>
          <a:xfrm>
            <a:off x="301960" y="1415649"/>
            <a:ext cx="8068614" cy="4026702"/>
          </a:xfrm>
        </p:spPr>
        <p:txBody>
          <a:bodyPr/>
          <a:lstStyle/>
          <a:p>
            <a:pPr marL="0" indent="0">
              <a:buNone/>
              <a:defRPr/>
            </a:pPr>
            <a:r>
              <a:rPr lang="en-US" sz="3000" dirty="0">
                <a:solidFill>
                  <a:schemeClr val="accent1">
                    <a:lumMod val="75000"/>
                  </a:schemeClr>
                </a:solidFill>
                <a:latin typeface="Calibri" panose="020F0502020204030204" pitchFamily="34" charset="0"/>
                <a:cs typeface="Calibri" panose="020F0502020204030204" pitchFamily="34" charset="0"/>
              </a:rPr>
              <a:t>Veterinary medicine </a:t>
            </a:r>
            <a:r>
              <a:rPr lang="en-US" sz="3000" dirty="0">
                <a:latin typeface="Calibri" panose="020F0502020204030204" pitchFamily="34" charset="0"/>
                <a:cs typeface="Calibri" panose="020F0502020204030204" pitchFamily="34" charset="0"/>
              </a:rPr>
              <a:t>and </a:t>
            </a:r>
            <a:r>
              <a:rPr lang="en-US" sz="3000" dirty="0">
                <a:solidFill>
                  <a:schemeClr val="accent1">
                    <a:lumMod val="75000"/>
                  </a:schemeClr>
                </a:solidFill>
                <a:latin typeface="Calibri" panose="020F0502020204030204" pitchFamily="34" charset="0"/>
                <a:cs typeface="Calibri" panose="020F0502020204030204" pitchFamily="34" charset="0"/>
              </a:rPr>
              <a:t>science-based farming </a:t>
            </a:r>
            <a:r>
              <a:rPr lang="en-US" sz="3000" dirty="0">
                <a:latin typeface="Calibri" panose="020F0502020204030204" pitchFamily="34" charset="0"/>
                <a:cs typeface="Calibri" panose="020F0502020204030204" pitchFamily="34" charset="0"/>
              </a:rPr>
              <a:t>eliminated or significantly reduced:</a:t>
            </a:r>
          </a:p>
          <a:p>
            <a:pPr>
              <a:defRPr/>
            </a:pPr>
            <a:r>
              <a:rPr lang="en-US" sz="2800" dirty="0">
                <a:latin typeface="Calibri" panose="020F0502020204030204" pitchFamily="34" charset="0"/>
                <a:cs typeface="Calibri" panose="020F0502020204030204" pitchFamily="34" charset="0"/>
              </a:rPr>
              <a:t>Dysentery</a:t>
            </a:r>
          </a:p>
          <a:p>
            <a:pPr>
              <a:defRPr/>
            </a:pPr>
            <a:r>
              <a:rPr lang="en-US" sz="2800" dirty="0">
                <a:latin typeface="Calibri" panose="020F0502020204030204" pitchFamily="34" charset="0"/>
                <a:cs typeface="Calibri" panose="020F0502020204030204" pitchFamily="34" charset="0"/>
              </a:rPr>
              <a:t>Atrophic rhinitis</a:t>
            </a:r>
          </a:p>
          <a:p>
            <a:pPr>
              <a:defRPr/>
            </a:pPr>
            <a:r>
              <a:rPr lang="en-US" sz="2800" dirty="0">
                <a:latin typeface="Calibri" panose="020F0502020204030204" pitchFamily="34" charset="0"/>
                <a:cs typeface="Calibri" panose="020F0502020204030204" pitchFamily="34" charset="0"/>
              </a:rPr>
              <a:t>Actinobacillus</a:t>
            </a:r>
          </a:p>
          <a:p>
            <a:pPr>
              <a:defRPr/>
            </a:pPr>
            <a:r>
              <a:rPr lang="en-US" sz="2800" dirty="0">
                <a:latin typeface="Calibri" panose="020F0502020204030204" pitchFamily="34" charset="0"/>
                <a:cs typeface="Calibri" panose="020F0502020204030204" pitchFamily="34" charset="0"/>
              </a:rPr>
              <a:t>Brucellosis</a:t>
            </a:r>
          </a:p>
          <a:p>
            <a:pPr>
              <a:defRPr/>
            </a:pPr>
            <a:r>
              <a:rPr lang="en-US" sz="2800" dirty="0">
                <a:latin typeface="Calibri" panose="020F0502020204030204" pitchFamily="34" charset="0"/>
                <a:cs typeface="Calibri" panose="020F0502020204030204" pitchFamily="34" charset="0"/>
              </a:rPr>
              <a:t>Pseudorabies</a:t>
            </a:r>
          </a:p>
          <a:p>
            <a:pPr>
              <a:defRPr/>
            </a:pPr>
            <a:r>
              <a:rPr lang="en-US" sz="2800" dirty="0">
                <a:latin typeface="Calibri" panose="020F0502020204030204" pitchFamily="34" charset="0"/>
                <a:cs typeface="Calibri" panose="020F0502020204030204" pitchFamily="34" charset="0"/>
              </a:rPr>
              <a:t>Parasites</a:t>
            </a:r>
          </a:p>
          <a:p>
            <a:pPr lvl="1">
              <a:buNone/>
              <a:defRPr/>
            </a:pPr>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p:txBody>
      </p:sp>
      <p:sp>
        <p:nvSpPr>
          <p:cNvPr id="4" name="TextBox 3"/>
          <p:cNvSpPr txBox="1"/>
          <p:nvPr/>
        </p:nvSpPr>
        <p:spPr>
          <a:xfrm>
            <a:off x="520896" y="5989265"/>
            <a:ext cx="6180722" cy="553998"/>
          </a:xfrm>
          <a:prstGeom prst="rect">
            <a:avLst/>
          </a:prstGeom>
          <a:noFill/>
        </p:spPr>
        <p:txBody>
          <a:bodyPr wrap="square">
            <a:spAutoFit/>
          </a:bodyPr>
          <a:lstStyle/>
          <a:p>
            <a:pPr marL="0" lvl="1">
              <a:defRPr/>
            </a:pPr>
            <a:r>
              <a:rPr lang="en-US" sz="1600" dirty="0">
                <a:solidFill>
                  <a:schemeClr val="accent1">
                    <a:lumMod val="75000"/>
                  </a:schemeClr>
                </a:solidFill>
                <a:latin typeface="Calibri" panose="020F0502020204030204" pitchFamily="34" charset="0"/>
                <a:ea typeface="ＭＳ Ｐゴシック" pitchFamily="-107" charset="-128"/>
                <a:cs typeface="Calibri" panose="020F0502020204030204" pitchFamily="34" charset="0"/>
              </a:rPr>
              <a:t>University of Missouri Extension Commercial Agriculture Program</a:t>
            </a:r>
          </a:p>
          <a:p>
            <a:pPr>
              <a:defRPr/>
            </a:pPr>
            <a:endParaRPr lang="en-US" sz="1400" dirty="0">
              <a:solidFill>
                <a:srgbClr val="37471E"/>
              </a:solidFill>
              <a:latin typeface="Calibri" panose="020F0502020204030204" pitchFamily="34" charset="0"/>
              <a:ea typeface="ＭＳ Ｐゴシック" pitchFamily="-112" charset="-128"/>
              <a:cs typeface="Calibri" panose="020F0502020204030204" pitchFamily="34" charset="0"/>
            </a:endParaRPr>
          </a:p>
        </p:txBody>
      </p:sp>
      <p:pic>
        <p:nvPicPr>
          <p:cNvPr id="6" name="Picture 5" descr="Bernard Arnts Pork-96 copy.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36267" y="2516561"/>
            <a:ext cx="4219907" cy="3189752"/>
          </a:xfrm>
          <a:prstGeom prst="rect">
            <a:avLst/>
          </a:prstGeom>
        </p:spPr>
      </p:pic>
    </p:spTree>
    <p:extLst>
      <p:ext uri="{BB962C8B-B14F-4D97-AF65-F5344CB8AC3E}">
        <p14:creationId xmlns:p14="http://schemas.microsoft.com/office/powerpoint/2010/main" val="1558649709"/>
      </p:ext>
    </p:extLst>
  </p:cSld>
  <p:clrMapOvr>
    <a:masterClrMapping/>
  </p:clrMapOvr>
</p:sld>
</file>

<file path=ppt/theme/theme1.xml><?xml version="1.0" encoding="utf-8"?>
<a:theme xmlns:a="http://schemas.openxmlformats.org/drawingml/2006/main" name="2_Checkoff16x9_2015">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4 Producer Services and Education Update_March Board Mtg" id="{9FDCFA80-1220-4E81-AB73-05F0D1808ACF}" vid="{706FB0DB-0B6D-4E95-91EC-19550CD6C7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4x3 deck_Template_2018_FirstLastOnly_LR</Template>
  <TotalTime>7956</TotalTime>
  <Words>5074</Words>
  <Application>Microsoft Macintosh PowerPoint</Application>
  <PresentationFormat>On-screen Show (4:3)</PresentationFormat>
  <Paragraphs>686</Paragraphs>
  <Slides>51</Slides>
  <Notes>51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Arial</vt:lpstr>
      <vt:lpstr>Calibri</vt:lpstr>
      <vt:lpstr>Calibri Light</vt:lpstr>
      <vt:lpstr>Helvetica</vt:lpstr>
      <vt:lpstr>System Font Regular</vt:lpstr>
      <vt:lpstr>Wingdings</vt:lpstr>
      <vt:lpstr>2_Checkoff16x9_2015</vt:lpstr>
      <vt:lpstr>Veterinarians Key Drivers in Food Safety</vt:lpstr>
      <vt:lpstr>Veterinarians &amp; Food Safety</vt:lpstr>
      <vt:lpstr>Live Pig Barn Tour</vt:lpstr>
      <vt:lpstr>Specialized Barns &amp; Pig Health</vt:lpstr>
      <vt:lpstr>Veterinarian’s Oath &amp; Public Health</vt:lpstr>
      <vt:lpstr>Veterinarians &amp; Food Safety</vt:lpstr>
      <vt:lpstr>Veterinarians &amp; Herd Health</vt:lpstr>
      <vt:lpstr>Herd Health Management</vt:lpstr>
      <vt:lpstr>Herd Health Management</vt:lpstr>
      <vt:lpstr>Veterinarians &amp; Foreign Animal Disease </vt:lpstr>
      <vt:lpstr>Keeping African Swine Fever (ASF) Out of U.S</vt:lpstr>
      <vt:lpstr>PowerPoint Presentation</vt:lpstr>
      <vt:lpstr>Pig Farming &amp; Continuous Improvement</vt:lpstr>
      <vt:lpstr>Pig Farming &amp; Continuous Improvement</vt:lpstr>
      <vt:lpstr>Pig Farming Phases</vt:lpstr>
      <vt:lpstr>Pig Farming Phases</vt:lpstr>
      <vt:lpstr>Nutrition &amp; Pig Health</vt:lpstr>
      <vt:lpstr>Pasture Raised &amp; Grass-Fed</vt:lpstr>
      <vt:lpstr>Nutrition &amp; Pig Health</vt:lpstr>
      <vt:lpstr>PowerPoint Presentation</vt:lpstr>
      <vt:lpstr>Specialized Barns &amp; Pig Health</vt:lpstr>
      <vt:lpstr>Disease Prevention &amp; Pig Health</vt:lpstr>
      <vt:lpstr>Disease Prevention &amp; Pig Health</vt:lpstr>
      <vt:lpstr>PowerPoint Presentation</vt:lpstr>
      <vt:lpstr>Responsible Antibiotic Use: All Species</vt:lpstr>
      <vt:lpstr>FDA Antibiotic Classes</vt:lpstr>
      <vt:lpstr>FDA Antibiotic Classes</vt:lpstr>
      <vt:lpstr>PowerPoint Presentation</vt:lpstr>
      <vt:lpstr>Responsible Antibiotic Use: All Food Animals</vt:lpstr>
      <vt:lpstr>Antibiotic Safeguards </vt:lpstr>
      <vt:lpstr>Responsible Use Programs</vt:lpstr>
      <vt:lpstr>Antibiotic-Free Pork</vt:lpstr>
      <vt:lpstr>USDA Hormone Labeling Policy</vt:lpstr>
      <vt:lpstr>PowerPoint Presentation</vt:lpstr>
      <vt:lpstr>Pig Farming &amp; Animal Welfare</vt:lpstr>
      <vt:lpstr>Sow Housing Systems</vt:lpstr>
      <vt:lpstr>Sow Housing</vt:lpstr>
      <vt:lpstr>What’s the Best Sow Housing?</vt:lpstr>
      <vt:lpstr>Pain Management</vt:lpstr>
      <vt:lpstr>Pain Management</vt:lpstr>
      <vt:lpstr>Euthanasia</vt:lpstr>
      <vt:lpstr>PowerPoint Presentation</vt:lpstr>
      <vt:lpstr> Sustainable Pig Farming </vt:lpstr>
      <vt:lpstr>Sustainable Pig Farming</vt:lpstr>
      <vt:lpstr>Sustainable Pig Farming: 25% Less Water Use</vt:lpstr>
      <vt:lpstr>Sustainable Pig Farming: 7% Less Energy Use</vt:lpstr>
      <vt:lpstr>PowerPoint Presentation</vt:lpstr>
      <vt:lpstr>Pork’s Sustainability Framework</vt:lpstr>
      <vt:lpstr>Swine Veterinarian Careers</vt:lpstr>
      <vt:lpstr>Student Memberships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Adrianne Parr</dc:creator>
  <cp:lastModifiedBy>Adrianne Parr</cp:lastModifiedBy>
  <cp:revision>1030</cp:revision>
  <cp:lastPrinted>2016-08-25T16:05:28Z</cp:lastPrinted>
  <dcterms:created xsi:type="dcterms:W3CDTF">2012-08-16T15:25:42Z</dcterms:created>
  <dcterms:modified xsi:type="dcterms:W3CDTF">2019-08-21T19:55:06Z</dcterms:modified>
</cp:coreProperties>
</file>